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webextensions/webextension1.xml" ContentType="application/vnd.ms-office.webextension+xml"/>
  <Override PartName="/ppt/notesSlides/notesSlide31.xml" ContentType="application/vnd.openxmlformats-officedocument.presentationml.notesSlide+xml"/>
  <Override PartName="/ppt/webextensions/webextension2.xml" ContentType="application/vnd.ms-office.webextension+xml"/>
  <Override PartName="/ppt/notesSlides/notesSlide32.xml" ContentType="application/vnd.openxmlformats-officedocument.presentationml.notesSlide+xml"/>
  <Override PartName="/ppt/webextensions/webextension3.xml" ContentType="application/vnd.ms-office.webextension+xml"/>
  <Override PartName="/ppt/notesSlides/notesSlide33.xml" ContentType="application/vnd.openxmlformats-officedocument.presentationml.notesSlide+xml"/>
  <Override PartName="/ppt/webextensions/webextension4.xml" ContentType="application/vnd.ms-office.webextension+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0"/>
  </p:notesMasterIdLst>
  <p:handoutMasterIdLst>
    <p:handoutMasterId r:id="rId41"/>
  </p:handoutMasterIdLst>
  <p:sldIdLst>
    <p:sldId id="257" r:id="rId5"/>
    <p:sldId id="278" r:id="rId6"/>
    <p:sldId id="306" r:id="rId7"/>
    <p:sldId id="321" r:id="rId8"/>
    <p:sldId id="272" r:id="rId9"/>
    <p:sldId id="273" r:id="rId10"/>
    <p:sldId id="274" r:id="rId11"/>
    <p:sldId id="315" r:id="rId12"/>
    <p:sldId id="316" r:id="rId13"/>
    <p:sldId id="275" r:id="rId14"/>
    <p:sldId id="276" r:id="rId15"/>
    <p:sldId id="277" r:id="rId16"/>
    <p:sldId id="279" r:id="rId17"/>
    <p:sldId id="282" r:id="rId18"/>
    <p:sldId id="284" r:id="rId19"/>
    <p:sldId id="285" r:id="rId20"/>
    <p:sldId id="313" r:id="rId21"/>
    <p:sldId id="324" r:id="rId22"/>
    <p:sldId id="310" r:id="rId23"/>
    <p:sldId id="311" r:id="rId24"/>
    <p:sldId id="291" r:id="rId25"/>
    <p:sldId id="292" r:id="rId26"/>
    <p:sldId id="293" r:id="rId27"/>
    <p:sldId id="294" r:id="rId28"/>
    <p:sldId id="295" r:id="rId29"/>
    <p:sldId id="296" r:id="rId30"/>
    <p:sldId id="297" r:id="rId31"/>
    <p:sldId id="322" r:id="rId32"/>
    <p:sldId id="323" r:id="rId33"/>
    <p:sldId id="298" r:id="rId34"/>
    <p:sldId id="300" r:id="rId35"/>
    <p:sldId id="301" r:id="rId36"/>
    <p:sldId id="302" r:id="rId37"/>
    <p:sldId id="299" r:id="rId38"/>
    <p:sldId id="305" r:id="rId39"/>
  </p:sldIdLst>
  <p:sldSz cx="12188825" cy="6858000"/>
  <p:notesSz cx="6858000" cy="9144000"/>
  <p:defaultTextStyle>
    <a:defPPr rtl="0">
      <a:defRPr lang="es-e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1821" autoAdjust="0"/>
  </p:normalViewPr>
  <p:slideViewPr>
    <p:cSldViewPr>
      <p:cViewPr varScale="1">
        <p:scale>
          <a:sx n="84" d="100"/>
          <a:sy n="84" d="100"/>
        </p:scale>
        <p:origin x="1218" y="84"/>
      </p:cViewPr>
      <p:guideLst>
        <p:guide orient="horz" pos="2160"/>
        <p:guide pos="3839"/>
      </p:guideLst>
    </p:cSldViewPr>
  </p:slideViewPr>
  <p:notesTextViewPr>
    <p:cViewPr>
      <p:scale>
        <a:sx n="3" d="2"/>
        <a:sy n="3" d="2"/>
      </p:scale>
      <p:origin x="0" y="0"/>
    </p:cViewPr>
  </p:notesTextViewPr>
  <p:notesViewPr>
    <p:cSldViewPr showGuides="1">
      <p:cViewPr varScale="1">
        <p:scale>
          <a:sx n="88" d="100"/>
          <a:sy n="88" d="100"/>
        </p:scale>
        <p:origin x="2478"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es-ES" dirty="0"/>
          </a:p>
        </p:txBody>
      </p:sp>
      <p:sp>
        <p:nvSpPr>
          <p:cNvPr id="3" name="Marcador de posición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C8F1D84B-F747-4821-8617-FBD61E8F4308}" type="datetime1">
              <a:rPr lang="es-ES" smtClean="0"/>
              <a:t>08/09/2023</a:t>
            </a:fld>
            <a:endParaRPr lang="es-ES" dirty="0"/>
          </a:p>
        </p:txBody>
      </p:sp>
      <p:sp>
        <p:nvSpPr>
          <p:cNvPr id="4" name="Marcador de posición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79429053-DC2A-4342-ADD4-2FD729D91E2C}" type="slidenum">
              <a:rPr lang="es-ES" smtClean="0"/>
              <a:pPr algn="r" rtl="0"/>
              <a:t>‹Nº›</a:t>
            </a:fld>
            <a:endParaRPr lang="es-ES"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es-ES" noProof="0" dirty="0"/>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DA87C823-BB9F-45DA-99AB-416A32E1B948}" type="datetime1">
              <a:rPr lang="es-ES" noProof="0" smtClean="0"/>
              <a:pPr/>
              <a:t>08/09/2023</a:t>
            </a:fld>
            <a:endParaRPr lang="es-ES" noProof="0" dirty="0"/>
          </a:p>
        </p:txBody>
      </p:sp>
      <p:sp>
        <p:nvSpPr>
          <p:cNvPr id="4" name="Marcador de posición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3EBA5BD7-F043-4D1B-AA17-CD412FC534DE}" type="slidenum">
              <a:rPr lang="es-ES" noProof="0" smtClean="0"/>
              <a:pPr/>
              <a:t>‹Nº›</a:t>
            </a:fld>
            <a:endParaRPr lang="es-ES" noProof="0"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Buenos días.</a:t>
            </a:r>
          </a:p>
          <a:p>
            <a:endParaRPr lang="es-ES" dirty="0"/>
          </a:p>
          <a:p>
            <a:r>
              <a:rPr lang="es-ES" dirty="0"/>
              <a:t>Voy a presentar mi trabajo de fin de grado, cuyo titulo es :</a:t>
            </a:r>
          </a:p>
          <a:p>
            <a:endParaRPr lang="es-ES" dirty="0"/>
          </a:p>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1</a:t>
            </a:fld>
            <a:endParaRPr lang="es-ES" dirty="0"/>
          </a:p>
        </p:txBody>
      </p:sp>
    </p:spTree>
    <p:extLst>
      <p:ext uri="{BB962C8B-B14F-4D97-AF65-F5344CB8AC3E}">
        <p14:creationId xmlns:p14="http://schemas.microsoft.com/office/powerpoint/2010/main" val="3688672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continuación, se expone una comparación de las fuentes de datos en función del dominio a que pertenecen, del tipo de estructura que tienen, la complejidad de extracción que ha supuesto cada una de las fuentes de datos abiertas, el tipo de archivo y la organización publica que ha puesto a disposición las fuentes de datos. </a:t>
            </a:r>
          </a:p>
          <a:p>
            <a:endParaRPr lang="es-ES" dirty="0"/>
          </a:p>
          <a:p>
            <a:r>
              <a:rPr lang="es-ES" dirty="0"/>
              <a:t>Se puede observar que los archivos de tipo CSV y xlsx suelen tener un tipo de estructura estructurada, mientras que los archivos PDF no. Por lo tanto, al realizar la extracción de fuentes de datos no estructuradas o semi estructuradas la complejidad se incrementa.</a:t>
            </a:r>
          </a:p>
          <a:p>
            <a:endParaRPr lang="es-ES" dirty="0"/>
          </a:p>
          <a:p>
            <a:r>
              <a:rPr lang="es-ES" dirty="0"/>
              <a:t>Siendo la que más complejidad presenta el catálogo de parques de Madrid. </a:t>
            </a:r>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10</a:t>
            </a:fld>
            <a:endParaRPr lang="es-ES" dirty="0"/>
          </a:p>
        </p:txBody>
      </p:sp>
    </p:spTree>
    <p:extLst>
      <p:ext uri="{BB962C8B-B14F-4D97-AF65-F5344CB8AC3E}">
        <p14:creationId xmlns:p14="http://schemas.microsoft.com/office/powerpoint/2010/main" val="3587719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decide seleccionar 6 fuentes de datos de las 8 para aplicarles los procesos ETL</a:t>
            </a:r>
          </a:p>
          <a:p>
            <a:endParaRPr lang="es-ES" dirty="0"/>
          </a:p>
          <a:p>
            <a:r>
              <a:rPr lang="es-ES" dirty="0"/>
              <a:t>Como se puede observar se busca abarcar todo tipo de estructuras y todo tipo diferentes de archivos.</a:t>
            </a:r>
          </a:p>
          <a:p>
            <a:endParaRPr lang="es-ES" dirty="0"/>
          </a:p>
          <a:p>
            <a:r>
              <a:rPr lang="es-ES" dirty="0"/>
              <a:t>A continuación, se exponen los procesos ETL más relevantes.</a:t>
            </a:r>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11</a:t>
            </a:fld>
            <a:endParaRPr lang="es-ES" dirty="0"/>
          </a:p>
        </p:txBody>
      </p:sp>
    </p:spTree>
    <p:extLst>
      <p:ext uri="{BB962C8B-B14F-4D97-AF65-F5344CB8AC3E}">
        <p14:creationId xmlns:p14="http://schemas.microsoft.com/office/powerpoint/2010/main" val="1738667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dirty="0">
              <a:latin typeface="Times New Roman" panose="02020603050405020304" pitchFamily="18"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s-ES" sz="1600" dirty="0">
                <a:latin typeface="Times New Roman" panose="02020603050405020304" pitchFamily="18" charset="0"/>
                <a:cs typeface="Times New Roman" panose="02020603050405020304" pitchFamily="18" charset="0"/>
              </a:rPr>
              <a:t>El proceso ETL en la fuente de datos </a:t>
            </a:r>
            <a:r>
              <a:rPr lang="es-ES_tradnl" dirty="0">
                <a:effectLst/>
                <a:latin typeface="Times New Roman" panose="02020603050405020304" pitchFamily="18" charset="0"/>
                <a:ea typeface="Times New Roman" panose="02020603050405020304" pitchFamily="18" charset="0"/>
                <a:cs typeface="Times New Roman" panose="02020603050405020304" pitchFamily="18" charset="0"/>
              </a:rPr>
              <a:t>Catálogo de Parques Municipales en la ciudad de Madrid</a:t>
            </a:r>
            <a:r>
              <a:rPr lang="es-ES_tradnl" dirty="0">
                <a:effectLst/>
                <a:latin typeface="Times New Roman" panose="02020603050405020304" pitchFamily="18" charset="0"/>
                <a:ea typeface="Times New Roman" panose="02020603050405020304" pitchFamily="18" charset="0"/>
                <a:cs typeface="Calibri" panose="020F0502020204030204" pitchFamily="34" charset="0"/>
              </a:rPr>
              <a:t>, funciona de la siguiente manera:</a:t>
            </a:r>
            <a:br>
              <a:rPr lang="es-ES_tradnl" dirty="0">
                <a:effectLst/>
                <a:latin typeface="Times New Roman" panose="02020603050405020304" pitchFamily="18" charset="0"/>
                <a:ea typeface="Times New Roman" panose="02020603050405020304" pitchFamily="18" charset="0"/>
                <a:cs typeface="Calibri" panose="020F0502020204030204" pitchFamily="34" charset="0"/>
              </a:rPr>
            </a:br>
            <a:endParaRPr lang="es-ES_tradnl" dirty="0">
              <a:effectLst/>
              <a:latin typeface="Times New Roman" panose="02020603050405020304" pitchFamily="18" charset="0"/>
              <a:ea typeface="Times New Roman" panose="02020603050405020304" pitchFamily="18" charset="0"/>
              <a:cs typeface="Calibri" panose="020F0502020204030204" pitchFamily="34"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s-ES_tradnl" dirty="0">
                <a:effectLst/>
                <a:latin typeface="Times New Roman" panose="02020603050405020304" pitchFamily="18" charset="0"/>
                <a:ea typeface="Times New Roman" panose="02020603050405020304" pitchFamily="18" charset="0"/>
                <a:cs typeface="Calibri" panose="020F0502020204030204" pitchFamily="34" charset="0"/>
              </a:rPr>
              <a:t>A partir de la librería </a:t>
            </a:r>
            <a:r>
              <a:rPr lang="es-ES" sz="1600" dirty="0">
                <a:latin typeface="Times New Roman" panose="02020603050405020304" pitchFamily="18" charset="0"/>
                <a:cs typeface="Times New Roman" panose="02020603050405020304" pitchFamily="18" charset="0"/>
              </a:rPr>
              <a:t>Fitz se extrae todo el texto de la página, se extrae a partir de la página 7 que es donde empieza la información relevante y teniendo que la pagina a extraer sea impar, ya que en las pares se muestran imágenes del parque.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s-ES_tradnl" dirty="0">
              <a:effectLst/>
              <a:latin typeface="Times New Roman" panose="02020603050405020304" pitchFamily="18" charset="0"/>
              <a:ea typeface="Times New Roman" panose="02020603050405020304" pitchFamily="18" charset="0"/>
              <a:cs typeface="Calibri" panose="020F0502020204030204" pitchFamily="34"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s-ES" sz="1600" dirty="0">
                <a:latin typeface="Times New Roman" panose="02020603050405020304" pitchFamily="18" charset="0"/>
                <a:cs typeface="Times New Roman" panose="02020603050405020304" pitchFamily="18" charset="0"/>
              </a:rPr>
              <a:t>Cada elemento de texto extraído tiene una coordenada asociada, entonces en función de la coordenada se determinada que información es la relevante y se procede a la limpieza, se quitan multitud de caracteres como el m cuadrado, km , unidades, y demás. </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dirty="0">
              <a:latin typeface="Times New Roman" panose="02020603050405020304" pitchFamily="18"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s-ES" sz="1600" dirty="0">
                <a:latin typeface="Times New Roman" panose="02020603050405020304" pitchFamily="18" charset="0"/>
                <a:cs typeface="Times New Roman" panose="02020603050405020304" pitchFamily="18" charset="0"/>
              </a:rPr>
              <a:t>Se realiza este proceso con todas las páginas que albergan la información relevante y el resultado se carga en un archivo Excel usando </a:t>
            </a:r>
            <a:r>
              <a:rPr lang="es-ES" sz="1600" dirty="0" err="1">
                <a:latin typeface="Times New Roman" panose="02020603050405020304" pitchFamily="18" charset="0"/>
                <a:cs typeface="Times New Roman" panose="02020603050405020304" pitchFamily="18" charset="0"/>
              </a:rPr>
              <a:t>XlsxWirter</a:t>
            </a:r>
            <a:r>
              <a:rPr lang="es-ES" sz="1600" dirty="0">
                <a:latin typeface="Times New Roman" panose="02020603050405020304" pitchFamily="18" charset="0"/>
                <a:cs typeface="Times New Roman" panose="02020603050405020304" pitchFamily="18" charset="0"/>
              </a:rPr>
              <a:t>.</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dirty="0">
              <a:effectLst/>
              <a:latin typeface="Times New Roman" panose="02020603050405020304" pitchFamily="18" charset="0"/>
              <a:ea typeface="Times New Roman" panose="02020603050405020304" pitchFamily="18" charset="0"/>
              <a:cs typeface="Calibri" panose="020F0502020204030204" pitchFamily="34"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dirty="0">
              <a:latin typeface="Times New Roman" panose="02020603050405020304" pitchFamily="18"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dirty="0">
              <a:latin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12</a:t>
            </a:fld>
            <a:endParaRPr lang="es-ES" dirty="0"/>
          </a:p>
        </p:txBody>
      </p:sp>
    </p:spTree>
    <p:extLst>
      <p:ext uri="{BB962C8B-B14F-4D97-AF65-F5344CB8AC3E}">
        <p14:creationId xmlns:p14="http://schemas.microsoft.com/office/powerpoint/2010/main" val="1401041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sz="1600" dirty="0"/>
              <a:t>La extracción en esta fuente de datos es sencilla debido a su estructura estructurada, se realizar a partir de la librería Pandas.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dirty="0"/>
          </a:p>
          <a:p>
            <a:pPr marL="0" marR="0" lvl="0" indent="0" algn="l" defTabSz="1218987" rtl="0" eaLnBrk="1" fontAlgn="auto" latinLnBrk="0" hangingPunct="1">
              <a:lnSpc>
                <a:spcPct val="100000"/>
              </a:lnSpc>
              <a:spcBef>
                <a:spcPts val="0"/>
              </a:spcBef>
              <a:spcAft>
                <a:spcPts val="0"/>
              </a:spcAft>
              <a:buClrTx/>
              <a:buSzTx/>
              <a:buFontTx/>
              <a:buNone/>
              <a:tabLst/>
              <a:defRPr/>
            </a:pPr>
            <a:r>
              <a:rPr lang="es-ES" sz="1600" dirty="0"/>
              <a:t>En esta fuente de datos solo se van a utilizar los datos de la comunidad de Madrid y las columnas del total de camas, las camas ocupadas por enfermos covid y los ingresos. Y los que están comprendidos entre el 1 de agosto de 2020 y el 1 abril de 2021, ya que fueron los meses de mayor impacto.</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dirty="0"/>
          </a:p>
          <a:p>
            <a:pPr marL="0" marR="0" lvl="0" indent="0" algn="l" defTabSz="1218987" rtl="0" eaLnBrk="1" fontAlgn="auto" latinLnBrk="0" hangingPunct="1">
              <a:lnSpc>
                <a:spcPct val="100000"/>
              </a:lnSpc>
              <a:spcBef>
                <a:spcPts val="0"/>
              </a:spcBef>
              <a:spcAft>
                <a:spcPts val="0"/>
              </a:spcAft>
              <a:buClrTx/>
              <a:buSzTx/>
              <a:buFontTx/>
              <a:buNone/>
              <a:tabLst/>
              <a:defRPr/>
            </a:pPr>
            <a:r>
              <a:rPr lang="es-ES" sz="1600" dirty="0"/>
              <a:t>Por lo que es realizar la transformación para ello, se seleccionan los datos en relación con la comunidad de Madrid y en los intervalos de fechas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dirty="0"/>
          </a:p>
          <a:p>
            <a:pPr marL="0" marR="0" lvl="0" indent="0" algn="l" defTabSz="1218987" rtl="0" eaLnBrk="1" fontAlgn="auto" latinLnBrk="0" hangingPunct="1">
              <a:lnSpc>
                <a:spcPct val="100000"/>
              </a:lnSpc>
              <a:spcBef>
                <a:spcPts val="0"/>
              </a:spcBef>
              <a:spcAft>
                <a:spcPts val="0"/>
              </a:spcAft>
              <a:buClrTx/>
              <a:buSzTx/>
              <a:buFontTx/>
              <a:buNone/>
              <a:tabLst/>
              <a:defRPr/>
            </a:pPr>
            <a:r>
              <a:rPr lang="es-ES" sz="1600" dirty="0"/>
              <a:t>Una vez se transformada la información se expone en un archivo Excel.</a:t>
            </a:r>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13</a:t>
            </a:fld>
            <a:endParaRPr lang="es-ES" dirty="0"/>
          </a:p>
        </p:txBody>
      </p:sp>
    </p:spTree>
    <p:extLst>
      <p:ext uri="{BB962C8B-B14F-4D97-AF65-F5344CB8AC3E}">
        <p14:creationId xmlns:p14="http://schemas.microsoft.com/office/powerpoint/2010/main" val="2468857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extrae todo el texto correspondiente de la página, se extrae las páginas desde la 64 hasta la 75 que es hasta donde ocupa la tabla. Usando la librería Fitz.</a:t>
            </a:r>
          </a:p>
          <a:p>
            <a:endParaRPr lang="es-ES" dirty="0"/>
          </a:p>
          <a:p>
            <a:r>
              <a:rPr lang="es-ES" dirty="0"/>
              <a:t>Desde con cada página se procede a la limpieza, se elimina el texto extraído no relevante, se eliminan ciertos caracteres, se cambian las unidades al formato internacional, se cambian las comas por los puntos para indicar los decimales y se eliminan los puntos que indican las unidades de millar.</a:t>
            </a:r>
          </a:p>
          <a:p>
            <a:endParaRPr lang="es-ES" dirty="0"/>
          </a:p>
          <a:p>
            <a:r>
              <a:rPr lang="es-ES" dirty="0"/>
              <a:t>Una vez transformada la información se procede a la carga en un archivo Excel. </a:t>
            </a:r>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14</a:t>
            </a:fld>
            <a:endParaRPr lang="es-ES" dirty="0"/>
          </a:p>
        </p:txBody>
      </p:sp>
    </p:spTree>
    <p:extLst>
      <p:ext uri="{BB962C8B-B14F-4D97-AF65-F5344CB8AC3E}">
        <p14:creationId xmlns:p14="http://schemas.microsoft.com/office/powerpoint/2010/main" val="2815177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continuación, se expone una comparativa entre las diferentes librerías usadas e investigadas para los procesos ETL. </a:t>
            </a:r>
          </a:p>
          <a:p>
            <a:endParaRPr lang="es-ES" dirty="0"/>
          </a:p>
          <a:p>
            <a:r>
              <a:rPr lang="es-ES" dirty="0"/>
              <a:t>Están divididas en función de que tipo de proceso ETL realizan, por ejemplo, Fitz extraer y transforma, mientras que pandas realiza todo el proceso.</a:t>
            </a:r>
          </a:p>
          <a:p>
            <a:endParaRPr lang="es-ES" dirty="0"/>
          </a:p>
          <a:p>
            <a:r>
              <a:rPr lang="es-ES" dirty="0"/>
              <a:t>Tambien se ha medido su complejidad y el rendimiento desde una perspectiva personal.</a:t>
            </a:r>
          </a:p>
          <a:p>
            <a:endParaRPr lang="es-ES" dirty="0"/>
          </a:p>
          <a:p>
            <a:r>
              <a:rPr lang="es-ES" dirty="0"/>
              <a:t>Dependiendo de la librería si abarca el proceso de extracción, está enfocado a un tipo de estructura, como podemos ver </a:t>
            </a:r>
            <a:r>
              <a:rPr lang="es-ES" dirty="0" err="1"/>
              <a:t>fitz</a:t>
            </a:r>
            <a:r>
              <a:rPr lang="es-ES" dirty="0"/>
              <a:t> se enfoca en extraer texto, pandas en extraer tablas.</a:t>
            </a:r>
          </a:p>
          <a:p>
            <a:endParaRPr lang="es-ES" dirty="0"/>
          </a:p>
          <a:p>
            <a:r>
              <a:rPr lang="es-ES" dirty="0"/>
              <a:t>También se expone la calidad y cantidad de documentación y soporte sobre la librería.</a:t>
            </a:r>
          </a:p>
          <a:p>
            <a:endParaRPr lang="es-ES" dirty="0"/>
          </a:p>
          <a:p>
            <a:r>
              <a:rPr lang="es-ES" dirty="0"/>
              <a:t>Tambien si tenemos una estructura de tabla, los diferentes tipos de librerías se enfocan en el tipo de tabla. </a:t>
            </a:r>
          </a:p>
          <a:p>
            <a:pPr marL="0" marR="0" lvl="0" indent="0" algn="l" defTabSz="1218987" rtl="0" eaLnBrk="1" fontAlgn="auto" latinLnBrk="0" hangingPunct="1">
              <a:lnSpc>
                <a:spcPct val="100000"/>
              </a:lnSpc>
              <a:spcBef>
                <a:spcPts val="0"/>
              </a:spcBef>
              <a:spcAft>
                <a:spcPts val="0"/>
              </a:spcAft>
              <a:buClrTx/>
              <a:buSzTx/>
              <a:buFontTx/>
              <a:buNone/>
              <a:tabLst/>
              <a:defRPr/>
            </a:pPr>
            <a:r>
              <a:rPr lang="es-ES" dirty="0"/>
              <a:t>Pandas </a:t>
            </a:r>
            <a:r>
              <a:rPr lang="es-ES_tradnl" sz="1600" kern="100" dirty="0">
                <a:effectLst/>
              </a:rPr>
              <a:t>Tablas bien estructuradas.</a:t>
            </a:r>
          </a:p>
          <a:p>
            <a:pPr marL="0" marR="0" lvl="0" indent="0" algn="l" defTabSz="1218987" rtl="0" eaLnBrk="1" fontAlgn="auto" latinLnBrk="0" hangingPunct="1">
              <a:lnSpc>
                <a:spcPct val="100000"/>
              </a:lnSpc>
              <a:spcBef>
                <a:spcPts val="0"/>
              </a:spcBef>
              <a:spcAft>
                <a:spcPts val="0"/>
              </a:spcAft>
              <a:buClrTx/>
              <a:buSzTx/>
              <a:buFontTx/>
              <a:buNone/>
              <a:tabLst/>
              <a:defRPr/>
            </a:pPr>
            <a:r>
              <a:rPr lang="es-ES_tradnl" sz="1600" kern="100" dirty="0">
                <a:effectLst/>
                <a:latin typeface="Times New Roman" panose="02020603050405020304" pitchFamily="18" charset="0"/>
                <a:ea typeface="Times New Roman" panose="02020603050405020304" pitchFamily="18" charset="0"/>
                <a:cs typeface="Times New Roman" panose="02020603050405020304" pitchFamily="18" charset="0"/>
              </a:rPr>
              <a:t>Camelot. </a:t>
            </a:r>
            <a:r>
              <a:rPr lang="es-ES_tradnl" sz="2400" kern="100" dirty="0">
                <a:effectLst/>
              </a:rPr>
              <a:t>Tablas bien estructuradas y simples con varios subtítulos.</a:t>
            </a:r>
            <a:endParaRPr lang="es-ES" sz="3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s-ES" sz="2400" kern="100" dirty="0">
                <a:effectLst/>
                <a:latin typeface="Times New Roman" panose="02020603050405020304" pitchFamily="18" charset="0"/>
                <a:ea typeface="Times New Roman" panose="02020603050405020304" pitchFamily="18" charset="0"/>
                <a:cs typeface="Times New Roman" panose="02020603050405020304" pitchFamily="18" charset="0"/>
              </a:rPr>
              <a:t>Tabula. </a:t>
            </a:r>
            <a:r>
              <a:rPr lang="es-ES_tradnl" sz="2400" kern="100" dirty="0">
                <a:effectLst/>
              </a:rPr>
              <a:t>Tablas más complejas con celdas fusionadas o diseños complicados</a:t>
            </a:r>
            <a:endParaRPr lang="es-ES"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15</a:t>
            </a:fld>
            <a:endParaRPr lang="es-ES" dirty="0"/>
          </a:p>
        </p:txBody>
      </p:sp>
    </p:spTree>
    <p:extLst>
      <p:ext uri="{BB962C8B-B14F-4D97-AF65-F5344CB8AC3E}">
        <p14:creationId xmlns:p14="http://schemas.microsoft.com/office/powerpoint/2010/main" val="1147761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.Se selecciona datos a la calidad y por la gran cantidad de datos que se tienen. Tambien por </a:t>
            </a:r>
            <a:r>
              <a:rPr lang="es-ES" sz="1600" dirty="0">
                <a:latin typeface="Times New Roman" panose="02020603050405020304" pitchFamily="18" charset="0"/>
                <a:ea typeface="Times New Roman" panose="02020603050405020304" pitchFamily="18" charset="0"/>
                <a:cs typeface="Times New Roman" panose="02020603050405020304" pitchFamily="18" charset="0"/>
              </a:rPr>
              <a:t>e</a:t>
            </a:r>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l interés que produce por lo que supuso para la sociedad</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Se decide seleccionar esta fuente de datos, más concretamente la información del histórico de la “</a:t>
            </a:r>
            <a:r>
              <a:rPr lang="es-ES" sz="1600" i="1" dirty="0">
                <a:effectLst/>
                <a:latin typeface="Times New Roman" panose="02020603050405020304" pitchFamily="18" charset="0"/>
                <a:ea typeface="Times New Roman" panose="02020603050405020304" pitchFamily="18" charset="0"/>
                <a:cs typeface="Times New Roman" panose="02020603050405020304" pitchFamily="18" charset="0"/>
              </a:rPr>
              <a:t>Evolución de los grandes incendios, 1968-2015</a:t>
            </a:r>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 El  histórico puede ayudarnos a entender los incendios en nuestro país, incluso de predecir el impacto de los próximos años.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Se selecciona esta fuente para entender la distribución de las especies en la ciudad de Madrid. </a:t>
            </a:r>
            <a:r>
              <a:rPr lang="es-ES" sz="1600" dirty="0">
                <a:latin typeface="Times New Roman" panose="02020603050405020304" pitchFamily="18" charset="0"/>
                <a:ea typeface="Times New Roman" panose="02020603050405020304" pitchFamily="18" charset="0"/>
                <a:cs typeface="Times New Roman" panose="02020603050405020304" pitchFamily="18" charset="0"/>
              </a:rPr>
              <a:t>C</a:t>
            </a:r>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on la tecnología, el conocimiento adecuado y esta serie de estudios pueden beneficiar a las grandes ciudades en multitud de aspectos.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 Se selecciona esta fuente debido </a:t>
            </a:r>
            <a:r>
              <a:rPr lang="es-ES" sz="1600" dirty="0">
                <a:latin typeface="Times New Roman" panose="02020603050405020304" pitchFamily="18" charset="0"/>
                <a:ea typeface="Times New Roman" panose="02020603050405020304" pitchFamily="18" charset="0"/>
                <a:cs typeface="Times New Roman" panose="02020603050405020304" pitchFamily="18" charset="0"/>
              </a:rPr>
              <a:t>a</a:t>
            </a:r>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l problema actual de despoblación de algunas partes de la península. Se busca entender de mejor forma lo que está pasando en las provincias españolas, identificar tendencias e influencias. Esta despoblación de las zonas rurales está provocando una superpoblación en las grandes ciudades.</a:t>
            </a:r>
            <a:endParaRPr lang="es-E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16</a:t>
            </a:fld>
            <a:endParaRPr lang="es-ES" dirty="0"/>
          </a:p>
        </p:txBody>
      </p:sp>
    </p:spTree>
    <p:extLst>
      <p:ext uri="{BB962C8B-B14F-4D97-AF65-F5344CB8AC3E}">
        <p14:creationId xmlns:p14="http://schemas.microsoft.com/office/powerpoint/2010/main" val="2025660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realizan tres tipos de análisis. Análisis descriptivo, análisis exploratorio donde se realiza la regresión lineal y el clustering y análisis predictivo que se descompone en una serie temporal de tipo ARIMA y una red neuronal recurrente LSTM. </a:t>
            </a:r>
          </a:p>
          <a:p>
            <a:endParaRPr lang="es-ES" dirty="0"/>
          </a:p>
          <a:p>
            <a:pPr marL="0" marR="0" lvl="0" indent="0" algn="l" defTabSz="1218987" rtl="0" eaLnBrk="1" fontAlgn="auto" latinLnBrk="0" hangingPunct="1">
              <a:lnSpc>
                <a:spcPct val="100000"/>
              </a:lnSpc>
              <a:spcBef>
                <a:spcPts val="0"/>
              </a:spcBef>
              <a:spcAft>
                <a:spcPts val="0"/>
              </a:spcAft>
              <a:buClrTx/>
              <a:buSzTx/>
              <a:buFontTx/>
              <a:buNone/>
              <a:tabLst/>
              <a:defRPr/>
            </a:pPr>
            <a:r>
              <a:rPr lang="es-ES" dirty="0"/>
              <a:t>El análisis descriptivo se aplica a todas las fuentes de datos seleccionadas. Mientras que la regresión lineal únicamente se aplica a la </a:t>
            </a:r>
            <a:r>
              <a:rPr lang="es-ES" sz="1600" kern="100" dirty="0">
                <a:effectLst/>
              </a:rPr>
              <a:t>Población por Provincias de España 1996-2021. </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s-ES" sz="1600" kern="100" dirty="0">
                <a:effectLst/>
                <a:latin typeface="Times New Roman" panose="02020603050405020304" pitchFamily="18" charset="0"/>
                <a:ea typeface="Times New Roman" panose="02020603050405020304" pitchFamily="18" charset="0"/>
                <a:cs typeface="Times New Roman" panose="02020603050405020304" pitchFamily="18" charset="0"/>
              </a:rPr>
              <a:t>El clustering con diferentes métodos se aplica a </a:t>
            </a:r>
            <a:r>
              <a:rPr lang="es-ES" sz="1600" kern="100" dirty="0">
                <a:effectLst/>
              </a:rPr>
              <a:t>Capacidad Asistencial durante la Covid-19 y Catálogo del Bosque Urbano de la Ciudad de Madrid.</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kern="100" dirty="0">
              <a:effectLst/>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s-ES" sz="1600" kern="100" dirty="0">
                <a:effectLst/>
              </a:rPr>
              <a:t>La serie temporal se aplica a Capacidad Asistencial durante la Covid-19 y la RRN LSTM a Incendios producidos en España entre el 2006 y el 2015</a:t>
            </a:r>
            <a:endParaRPr lang="es-E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kern="100" dirty="0">
              <a:effectLst/>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17</a:t>
            </a:fld>
            <a:endParaRPr lang="es-ES" dirty="0"/>
          </a:p>
        </p:txBody>
      </p:sp>
    </p:spTree>
    <p:extLst>
      <p:ext uri="{BB962C8B-B14F-4D97-AF65-F5344CB8AC3E}">
        <p14:creationId xmlns:p14="http://schemas.microsoft.com/office/powerpoint/2010/main" val="395656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sz="1100" kern="0" dirty="0">
                <a:latin typeface="Times New Roman" panose="02020603050405020304" pitchFamily="18" charset="0"/>
                <a:ea typeface="Times New Roman" panose="02020603050405020304" pitchFamily="18" charset="0"/>
              </a:rPr>
              <a:t>Por ejemplo, se muestra la solución del análisis descriptivo de la fuente de datos incendios </a:t>
            </a:r>
            <a:endParaRPr lang="es-ES" sz="1600" dirty="0"/>
          </a:p>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18</a:t>
            </a:fld>
            <a:endParaRPr lang="es-ES" dirty="0"/>
          </a:p>
        </p:txBody>
      </p:sp>
    </p:spTree>
    <p:extLst>
      <p:ext uri="{BB962C8B-B14F-4D97-AF65-F5344CB8AC3E}">
        <p14:creationId xmlns:p14="http://schemas.microsoft.com/office/powerpoint/2010/main" val="434293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sz="1100" kern="0" dirty="0">
                <a:latin typeface="Times New Roman" panose="02020603050405020304" pitchFamily="18" charset="0"/>
                <a:ea typeface="Times New Roman" panose="02020603050405020304" pitchFamily="18" charset="0"/>
              </a:rPr>
              <a:t>S</a:t>
            </a:r>
            <a:r>
              <a:rPr lang="es-ES" sz="1100" kern="0" dirty="0">
                <a:effectLst/>
                <a:latin typeface="Times New Roman" panose="02020603050405020304" pitchFamily="18" charset="0"/>
                <a:ea typeface="Times New Roman" panose="02020603050405020304" pitchFamily="18" charset="0"/>
              </a:rPr>
              <a:t>e compara el número de incendios producidos en España por año, con el número de incendios por años que superan las 500 hectáreas (GIF</a:t>
            </a:r>
            <a:r>
              <a:rPr lang="es-ES" sz="1600" kern="0" dirty="0">
                <a:effectLst/>
                <a:latin typeface="Times New Roman" panose="02020603050405020304" pitchFamily="18" charset="0"/>
                <a:ea typeface="Times New Roman" panose="02020603050405020304" pitchFamily="18" charset="0"/>
              </a:rPr>
              <a:t>).</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kern="0" dirty="0">
              <a:effectLst/>
              <a:latin typeface="Times New Roman" panose="02020603050405020304" pitchFamily="18" charset="0"/>
              <a:ea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s-ES" sz="1600" kern="0" dirty="0">
                <a:effectLst/>
                <a:latin typeface="Times New Roman" panose="02020603050405020304" pitchFamily="18" charset="0"/>
                <a:ea typeface="Times New Roman" panose="02020603050405020304" pitchFamily="18" charset="0"/>
              </a:rPr>
              <a:t>cómo se observar el número de siniestros que se consideran GIF son significativos comparados con el número total y tampoco existe una relación a priori </a:t>
            </a:r>
            <a:endParaRPr lang="es-ES" sz="1600" dirty="0"/>
          </a:p>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19</a:t>
            </a:fld>
            <a:endParaRPr lang="es-ES" dirty="0"/>
          </a:p>
        </p:txBody>
      </p:sp>
    </p:spTree>
    <p:extLst>
      <p:ext uri="{BB962C8B-B14F-4D97-AF65-F5344CB8AC3E}">
        <p14:creationId xmlns:p14="http://schemas.microsoft.com/office/powerpoint/2010/main" val="1699195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2</a:t>
            </a:fld>
            <a:endParaRPr lang="es-ES" dirty="0"/>
          </a:p>
        </p:txBody>
      </p:sp>
    </p:spTree>
    <p:extLst>
      <p:ext uri="{BB962C8B-B14F-4D97-AF65-F5344CB8AC3E}">
        <p14:creationId xmlns:p14="http://schemas.microsoft.com/office/powerpoint/2010/main" val="535130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realiza el análisis descriptivo a cada provincia, pero por ejemplo se muestra la visualización de la provincia de Ávila, se muestra el histórico de evolución de la población hasta el año 2021. </a:t>
            </a:r>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20</a:t>
            </a:fld>
            <a:endParaRPr lang="es-ES" dirty="0"/>
          </a:p>
        </p:txBody>
      </p:sp>
    </p:spTree>
    <p:extLst>
      <p:ext uri="{BB962C8B-B14F-4D97-AF65-F5344CB8AC3E}">
        <p14:creationId xmlns:p14="http://schemas.microsoft.com/office/powerpoint/2010/main" val="3491959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Marcador de notas 2"/>
              <p:cNvSpPr>
                <a:spLocks noGrp="1"/>
              </p:cNvSpPr>
              <p:nvPr>
                <p:ph type="body" idx="1"/>
              </p:nvPr>
            </p:nvSpPr>
            <p:spPr/>
            <p:txBody>
              <a:bodyPr/>
              <a:lstStyle/>
              <a:p>
                <a:pPr indent="228600" algn="just"/>
                <a:r>
                  <a:rPr lang="es-ES" sz="1600" dirty="0">
                    <a:effectLst/>
                    <a:latin typeface="Times New Roman" panose="02020603050405020304" pitchFamily="18" charset="0"/>
                    <a:ea typeface="Times New Roman" panose="02020603050405020304" pitchFamily="18" charset="0"/>
                  </a:rPr>
                  <a:t>Donde:</a:t>
                </a:r>
              </a:p>
              <a:p>
                <a:pPr marL="342900" lvl="0" indent="-342900" algn="just">
                  <a:buFont typeface="Wingdings" panose="05000000000000000000" pitchFamily="2" charset="2"/>
                  <a:buChar char=""/>
                </a:pPr>
                <a14:m>
                  <m:oMath xmlns:m="http://schemas.openxmlformats.org/officeDocument/2006/math">
                    <m:r>
                      <a:rPr lang="es-ES" sz="1600" i="1">
                        <a:effectLst/>
                        <a:latin typeface="Cambria Math" panose="02040503050406030204" pitchFamily="18" charset="0"/>
                        <a:ea typeface="Times New Roman" panose="02020603050405020304" pitchFamily="18" charset="0"/>
                        <a:cs typeface="Times New Roman" panose="02020603050405020304" pitchFamily="18" charset="0"/>
                      </a:rPr>
                      <m:t>𝑦</m:t>
                    </m:r>
                  </m:oMath>
                </a14:m>
                <a:r>
                  <a:rPr lang="es-ES" sz="16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es la variable dependiente que buscamos predecir.</a:t>
                </a:r>
                <a:endParaRPr lang="es-E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14:m>
                  <m:oMath xmlns:m="http://schemas.openxmlformats.org/officeDocument/2006/math">
                    <m:r>
                      <a:rPr lang="es-ES" sz="1600" i="1">
                        <a:effectLst/>
                        <a:latin typeface="Cambria Math" panose="02040503050406030204" pitchFamily="18" charset="0"/>
                        <a:ea typeface="Times New Roman" panose="02020603050405020304" pitchFamily="18" charset="0"/>
                        <a:cs typeface="Times New Roman" panose="02020603050405020304" pitchFamily="18" charset="0"/>
                      </a:rPr>
                      <m:t>𝑥</m:t>
                    </m:r>
                  </m:oMath>
                </a14:m>
                <a:r>
                  <a:rPr lang="es-ES" sz="16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es la variable independiente o predictor.</a:t>
                </a:r>
                <a:endParaRPr lang="es-E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14:m>
                  <m:oMath xmlns:m="http://schemas.openxmlformats.org/officeDocument/2006/math">
                    <m:r>
                      <a:rPr lang="es-ES" sz="1600" i="1">
                        <a:effectLst/>
                        <a:latin typeface="Cambria Math" panose="02040503050406030204" pitchFamily="18" charset="0"/>
                        <a:ea typeface="Times New Roman" panose="02020603050405020304" pitchFamily="18" charset="0"/>
                        <a:cs typeface="Times New Roman" panose="02020603050405020304" pitchFamily="18" charset="0"/>
                      </a:rPr>
                      <m:t>𝑚</m:t>
                    </m:r>
                  </m:oMath>
                </a14:m>
                <a:r>
                  <a:rPr lang="es-ES" sz="16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es la pendiente de la línea que representa como cambia </a:t>
                </a:r>
                <a14:m>
                  <m:oMath xmlns:m="http://schemas.openxmlformats.org/officeDocument/2006/math">
                    <m:r>
                      <a:rPr lang="es-ES" sz="1600" i="1">
                        <a:effectLst/>
                        <a:latin typeface="Cambria Math" panose="02040503050406030204" pitchFamily="18" charset="0"/>
                        <a:ea typeface="Times New Roman" panose="02020603050405020304" pitchFamily="18" charset="0"/>
                        <a:cs typeface="Times New Roman" panose="02020603050405020304" pitchFamily="18" charset="0"/>
                      </a:rPr>
                      <m:t>𝑦</m:t>
                    </m:r>
                  </m:oMath>
                </a14:m>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 en función los cambios en </a:t>
                </a:r>
                <a14:m>
                  <m:oMath xmlns:m="http://schemas.openxmlformats.org/officeDocument/2006/math">
                    <m:r>
                      <a:rPr lang="es-ES" sz="1600" i="1">
                        <a:effectLst/>
                        <a:latin typeface="Cambria Math" panose="02040503050406030204" pitchFamily="18" charset="0"/>
                        <a:ea typeface="Times New Roman" panose="02020603050405020304" pitchFamily="18" charset="0"/>
                        <a:cs typeface="Times New Roman" panose="02020603050405020304" pitchFamily="18" charset="0"/>
                      </a:rPr>
                      <m:t>𝑥</m:t>
                    </m:r>
                  </m:oMath>
                </a14:m>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14:m>
                  <m:oMath xmlns:m="http://schemas.openxmlformats.org/officeDocument/2006/math">
                    <m:r>
                      <a:rPr lang="es-ES" sz="1600" i="1">
                        <a:effectLst/>
                        <a:latin typeface="Cambria Math" panose="02040503050406030204" pitchFamily="18" charset="0"/>
                        <a:ea typeface="Times New Roman" panose="02020603050405020304" pitchFamily="18" charset="0"/>
                        <a:cs typeface="Times New Roman" panose="02020603050405020304" pitchFamily="18" charset="0"/>
                      </a:rPr>
                      <m:t>𝑏</m:t>
                    </m:r>
                  </m:oMath>
                </a14:m>
                <a:r>
                  <a:rPr lang="es-ES" sz="16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es la coordenada origen que representa el valor de </a:t>
                </a:r>
                <a14:m>
                  <m:oMath xmlns:m="http://schemas.openxmlformats.org/officeDocument/2006/math">
                    <m:r>
                      <a:rPr lang="es-ES" sz="1600" i="1">
                        <a:effectLst/>
                        <a:latin typeface="Cambria Math" panose="02040503050406030204" pitchFamily="18" charset="0"/>
                        <a:ea typeface="Times New Roman" panose="02020603050405020304" pitchFamily="18" charset="0"/>
                        <a:cs typeface="Times New Roman" panose="02020603050405020304" pitchFamily="18" charset="0"/>
                      </a:rPr>
                      <m:t>𝑦</m:t>
                    </m:r>
                  </m:oMath>
                </a14:m>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 cuando </a:t>
                </a:r>
                <a14:m>
                  <m:oMath xmlns:m="http://schemas.openxmlformats.org/officeDocument/2006/math">
                    <m:r>
                      <a:rPr lang="es-ES" sz="1600" i="1">
                        <a:effectLst/>
                        <a:latin typeface="Cambria Math" panose="02040503050406030204" pitchFamily="18" charset="0"/>
                        <a:ea typeface="Times New Roman" panose="02020603050405020304" pitchFamily="18" charset="0"/>
                        <a:cs typeface="Times New Roman" panose="02020603050405020304" pitchFamily="18" charset="0"/>
                      </a:rPr>
                      <m:t>𝑥</m:t>
                    </m:r>
                  </m:oMath>
                </a14:m>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 es igual a 0.</a:t>
                </a:r>
                <a:endParaRPr lang="es-ES" sz="16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s-ES" dirty="0"/>
              </a:p>
            </p:txBody>
          </p:sp>
        </mc:Choice>
        <mc:Fallback>
          <p:sp>
            <p:nvSpPr>
              <p:cNvPr id="3" name="Marcador de notas 2"/>
              <p:cNvSpPr>
                <a:spLocks noGrp="1"/>
              </p:cNvSpPr>
              <p:nvPr>
                <p:ph type="body" idx="1"/>
              </p:nvPr>
            </p:nvSpPr>
            <p:spPr/>
            <p:txBody>
              <a:bodyPr/>
              <a:lstStyle/>
              <a:p>
                <a:pPr indent="228600" algn="just"/>
                <a:r>
                  <a:rPr lang="es-ES" sz="1600" dirty="0">
                    <a:effectLst/>
                    <a:latin typeface="Times New Roman" panose="02020603050405020304" pitchFamily="18" charset="0"/>
                    <a:ea typeface="Times New Roman" panose="02020603050405020304" pitchFamily="18" charset="0"/>
                  </a:rPr>
                  <a:t>Donde:</a:t>
                </a:r>
              </a:p>
              <a:p>
                <a:pPr marL="342900" lvl="0" indent="-342900" algn="just">
                  <a:buFont typeface="Wingdings" panose="05000000000000000000" pitchFamily="2" charset="2"/>
                  <a:buChar char=""/>
                </a:pPr>
                <a:r>
                  <a:rPr lang="es-ES" sz="1600" i="0">
                    <a:effectLst/>
                    <a:latin typeface="Cambria Math" panose="02040503050406030204" pitchFamily="18" charset="0"/>
                    <a:ea typeface="Times New Roman" panose="02020603050405020304" pitchFamily="18" charset="0"/>
                    <a:cs typeface="Times New Roman" panose="02020603050405020304" pitchFamily="18" charset="0"/>
                  </a:rPr>
                  <a:t>𝑦</a:t>
                </a:r>
                <a:r>
                  <a:rPr lang="es-ES" sz="16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es la variable dependiente que buscamos predecir.</a:t>
                </a:r>
                <a:endParaRPr lang="es-E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s-ES" sz="16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s-ES" sz="16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es la variable independiente o predictor.</a:t>
                </a:r>
                <a:endParaRPr lang="es-E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s-ES" sz="1600" i="0">
                    <a:effectLst/>
                    <a:latin typeface="Cambria Math" panose="02040503050406030204" pitchFamily="18" charset="0"/>
                    <a:ea typeface="Times New Roman" panose="02020603050405020304" pitchFamily="18" charset="0"/>
                    <a:cs typeface="Times New Roman" panose="02020603050405020304" pitchFamily="18" charset="0"/>
                  </a:rPr>
                  <a:t>𝑚</a:t>
                </a:r>
                <a:r>
                  <a:rPr lang="es-ES" sz="16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es la pendiente de la línea que representa como cambia </a:t>
                </a:r>
                <a:r>
                  <a:rPr lang="es-ES" sz="1600" i="0">
                    <a:effectLst/>
                    <a:latin typeface="Cambria Math" panose="02040503050406030204" pitchFamily="18" charset="0"/>
                    <a:ea typeface="Times New Roman" panose="02020603050405020304" pitchFamily="18" charset="0"/>
                    <a:cs typeface="Times New Roman" panose="02020603050405020304" pitchFamily="18" charset="0"/>
                  </a:rPr>
                  <a:t>𝑦</a:t>
                </a:r>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 en función los cambios en </a:t>
                </a:r>
                <a:r>
                  <a:rPr lang="es-ES" sz="16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s-ES" sz="1600" i="0">
                    <a:effectLst/>
                    <a:latin typeface="Cambria Math" panose="02040503050406030204" pitchFamily="18" charset="0"/>
                    <a:ea typeface="Times New Roman" panose="02020603050405020304" pitchFamily="18" charset="0"/>
                    <a:cs typeface="Times New Roman" panose="02020603050405020304" pitchFamily="18" charset="0"/>
                  </a:rPr>
                  <a:t>𝑏</a:t>
                </a:r>
                <a:r>
                  <a:rPr lang="es-ES" sz="16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es la coordenada origen que representa el valor de </a:t>
                </a:r>
                <a:r>
                  <a:rPr lang="es-ES" sz="1600" i="0">
                    <a:effectLst/>
                    <a:latin typeface="Cambria Math" panose="02040503050406030204" pitchFamily="18" charset="0"/>
                    <a:ea typeface="Times New Roman" panose="02020603050405020304" pitchFamily="18" charset="0"/>
                    <a:cs typeface="Times New Roman" panose="02020603050405020304" pitchFamily="18" charset="0"/>
                  </a:rPr>
                  <a:t>𝑦</a:t>
                </a:r>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 cuando </a:t>
                </a:r>
                <a:r>
                  <a:rPr lang="es-ES" sz="1600" i="0">
                    <a:effectLst/>
                    <a:latin typeface="Cambria Math" panose="02040503050406030204" pitchFamily="18" charset="0"/>
                    <a:ea typeface="Times New Roman" panose="02020603050405020304" pitchFamily="18" charset="0"/>
                    <a:cs typeface="Times New Roman" panose="02020603050405020304" pitchFamily="18" charset="0"/>
                  </a:rPr>
                  <a:t>𝑥</a:t>
                </a:r>
                <a:r>
                  <a:rPr lang="es-ES" sz="1600" dirty="0">
                    <a:effectLst/>
                    <a:latin typeface="Times New Roman" panose="02020603050405020304" pitchFamily="18" charset="0"/>
                    <a:ea typeface="Times New Roman" panose="02020603050405020304" pitchFamily="18" charset="0"/>
                    <a:cs typeface="Times New Roman" panose="02020603050405020304" pitchFamily="18" charset="0"/>
                  </a:rPr>
                  <a:t> es igual a 0.</a:t>
                </a:r>
                <a:endParaRPr lang="es-ES" sz="16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s-ES" dirty="0"/>
              </a:p>
            </p:txBody>
          </p:sp>
        </mc:Fallback>
      </mc:AlternateContent>
      <p:sp>
        <p:nvSpPr>
          <p:cNvPr id="4" name="Marcador de número de diapositiva 3"/>
          <p:cNvSpPr>
            <a:spLocks noGrp="1"/>
          </p:cNvSpPr>
          <p:nvPr>
            <p:ph type="sldNum" sz="quarter" idx="10"/>
          </p:nvPr>
        </p:nvSpPr>
        <p:spPr/>
        <p:txBody>
          <a:bodyPr/>
          <a:lstStyle/>
          <a:p>
            <a:fld id="{3EBA5BD7-F043-4D1B-AA17-CD412FC534DE}" type="slidenum">
              <a:rPr lang="es-ES" smtClean="0"/>
              <a:pPr/>
              <a:t>21</a:t>
            </a:fld>
            <a:endParaRPr lang="es-ES" dirty="0"/>
          </a:p>
        </p:txBody>
      </p:sp>
    </p:spTree>
    <p:extLst>
      <p:ext uri="{BB962C8B-B14F-4D97-AF65-F5344CB8AC3E}">
        <p14:creationId xmlns:p14="http://schemas.microsoft.com/office/powerpoint/2010/main" val="2322681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realiza la regresión lineal utilizando toda información sobre la provincia de Ávila como entrenamiento. Se obtienen los siguientes intervalos y la prediccion para el año 2022. Como se puede ver la prediccion para el año 2022 tiene un error del 0,04 porciento. </a:t>
            </a:r>
          </a:p>
          <a:p>
            <a:r>
              <a:rPr lang="es-ES" dirty="0"/>
              <a:t>Se obtiene un resultado muy optimo</a:t>
            </a:r>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22</a:t>
            </a:fld>
            <a:endParaRPr lang="es-ES" dirty="0"/>
          </a:p>
        </p:txBody>
      </p:sp>
    </p:spTree>
    <p:extLst>
      <p:ext uri="{BB962C8B-B14F-4D97-AF65-F5344CB8AC3E}">
        <p14:creationId xmlns:p14="http://schemas.microsoft.com/office/powerpoint/2010/main" val="1256196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realiza el clustering, que </a:t>
            </a:r>
            <a:r>
              <a:rPr lang="es-ES" sz="1800" kern="0" dirty="0">
                <a:effectLst/>
                <a:latin typeface="Times New Roman" panose="02020603050405020304" pitchFamily="18" charset="0"/>
                <a:ea typeface="Times New Roman" panose="02020603050405020304" pitchFamily="18" charset="0"/>
              </a:rPr>
              <a:t>na técnica de aprendizaje automático no supervisado que tiene como objetivo agrupar los datos en grupos que presentan alguna correlación similar.</a:t>
            </a:r>
          </a:p>
          <a:p>
            <a:endParaRPr lang="es-ES" sz="1800" kern="0" dirty="0">
              <a:effectLst/>
              <a:latin typeface="Times New Roman" panose="02020603050405020304" pitchFamily="18" charset="0"/>
            </a:endParaRPr>
          </a:p>
          <a:p>
            <a:r>
              <a:rPr lang="es-ES" sz="1800" kern="0" dirty="0">
                <a:effectLst/>
                <a:latin typeface="Times New Roman" panose="02020603050405020304" pitchFamily="18" charset="0"/>
              </a:rPr>
              <a:t>En este caso se utiliza el algoritmo de Mean Shift.</a:t>
            </a:r>
          </a:p>
          <a:p>
            <a:endParaRPr lang="es-ES" sz="1800" kern="0" dirty="0">
              <a:effectLst/>
              <a:latin typeface="Times New Roman" panose="02020603050405020304" pitchFamily="18" charset="0"/>
            </a:endParaRPr>
          </a:p>
          <a:p>
            <a:r>
              <a:rPr lang="es-ES" sz="1800" kern="0" dirty="0">
                <a:effectLst/>
                <a:latin typeface="Times New Roman" panose="02020603050405020304" pitchFamily="18" charset="0"/>
              </a:rPr>
              <a:t>Como se puede ver en la imagen se obtiene como resultado la agrupación de los datos en 4 clústeres diferentes, en función del número de camas ocupadas. Este resultado puede tener relevancia a la hora de clasificar ciertas situaciones de riesgo.</a:t>
            </a:r>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23</a:t>
            </a:fld>
            <a:endParaRPr lang="es-ES" dirty="0"/>
          </a:p>
        </p:txBody>
      </p:sp>
    </p:spTree>
    <p:extLst>
      <p:ext uri="{BB962C8B-B14F-4D97-AF65-F5344CB8AC3E}">
        <p14:creationId xmlns:p14="http://schemas.microsoft.com/office/powerpoint/2010/main" val="3773546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fuente de datos se </a:t>
            </a:r>
            <a:r>
              <a:rPr lang="es-ES" sz="1600" i="1" kern="0" dirty="0">
                <a:effectLst/>
                <a:latin typeface="Times New Roman" panose="02020603050405020304" pitchFamily="18" charset="0"/>
                <a:ea typeface="Times New Roman" panose="02020603050405020304" pitchFamily="18" charset="0"/>
              </a:rPr>
              <a:t>Catálogo del Bosque Urbano de la Ciudad de Madrid. </a:t>
            </a:r>
            <a:r>
              <a:rPr lang="es-ES" sz="1100" i="0" kern="0" dirty="0">
                <a:effectLst/>
                <a:latin typeface="Times New Roman" panose="02020603050405020304" pitchFamily="18" charset="0"/>
                <a:ea typeface="Times New Roman" panose="02020603050405020304" pitchFamily="18" charset="0"/>
              </a:rPr>
              <a:t>Se realiza el clustering por el algoritmo k-Means. Desde el inicio se indica que hay 5 clústeres.</a:t>
            </a:r>
          </a:p>
          <a:p>
            <a:endParaRPr lang="es-ES" sz="1100" i="0" kern="0" dirty="0">
              <a:effectLst/>
              <a:latin typeface="Times New Roman" panose="02020603050405020304" pitchFamily="18" charset="0"/>
            </a:endParaRPr>
          </a:p>
          <a:p>
            <a:r>
              <a:rPr lang="es-ES" sz="1100" i="0" kern="0" dirty="0">
                <a:effectLst/>
                <a:latin typeface="Times New Roman" panose="02020603050405020304" pitchFamily="18" charset="0"/>
              </a:rPr>
              <a:t>Como se puede ver en los resultados nos encontramos con el </a:t>
            </a:r>
            <a:r>
              <a:rPr lang="es-ES" sz="1100" i="0" kern="0" dirty="0" err="1">
                <a:effectLst/>
                <a:latin typeface="Times New Roman" panose="02020603050405020304" pitchFamily="18" charset="0"/>
              </a:rPr>
              <a:t>cluster</a:t>
            </a:r>
            <a:r>
              <a:rPr lang="es-ES" sz="1100" i="0" kern="0" dirty="0">
                <a:effectLst/>
                <a:latin typeface="Times New Roman" panose="02020603050405020304" pitchFamily="18" charset="0"/>
              </a:rPr>
              <a:t> 1 que es el mas abundante con diferencia donde están las especies que necesitan poca agua y captan poca contaminación. El </a:t>
            </a:r>
            <a:r>
              <a:rPr lang="es-ES" sz="1100" i="0" kern="0" dirty="0" err="1">
                <a:effectLst/>
                <a:latin typeface="Times New Roman" panose="02020603050405020304" pitchFamily="18" charset="0"/>
              </a:rPr>
              <a:t>cluster</a:t>
            </a:r>
            <a:r>
              <a:rPr lang="es-ES" sz="1100" i="0" kern="0" dirty="0">
                <a:effectLst/>
                <a:latin typeface="Times New Roman" panose="02020603050405020304" pitchFamily="18" charset="0"/>
              </a:rPr>
              <a:t> 0 se encuentran las especies con mas captación de </a:t>
            </a:r>
            <a:r>
              <a:rPr lang="es-ES" sz="1600" i="0" kern="0" dirty="0">
                <a:effectLst/>
                <a:latin typeface="Times New Roman" panose="02020603050405020304" pitchFamily="18" charset="0"/>
              </a:rPr>
              <a:t>contaminación y mas agua interceptada.</a:t>
            </a:r>
          </a:p>
          <a:p>
            <a:r>
              <a:rPr lang="es-ES" sz="1600" i="0" kern="0" dirty="0">
                <a:effectLst/>
                <a:latin typeface="Times New Roman" panose="02020603050405020304" pitchFamily="18" charset="0"/>
              </a:rPr>
              <a:t>Lo mismo ocurre con el </a:t>
            </a:r>
            <a:r>
              <a:rPr lang="es-ES" sz="1600" i="0" kern="0" dirty="0" err="1">
                <a:effectLst/>
                <a:latin typeface="Times New Roman" panose="02020603050405020304" pitchFamily="18" charset="0"/>
              </a:rPr>
              <a:t>cluster</a:t>
            </a:r>
            <a:r>
              <a:rPr lang="es-ES" sz="1600" i="0" kern="0" dirty="0">
                <a:effectLst/>
                <a:latin typeface="Times New Roman" panose="02020603050405020304" pitchFamily="18" charset="0"/>
              </a:rPr>
              <a:t> 4</a:t>
            </a:r>
          </a:p>
          <a:p>
            <a:r>
              <a:rPr lang="es-ES" sz="1600" i="0" kern="0" dirty="0">
                <a:effectLst/>
                <a:latin typeface="Times New Roman" panose="02020603050405020304" pitchFamily="18" charset="0"/>
              </a:rPr>
              <a:t>El </a:t>
            </a:r>
            <a:r>
              <a:rPr lang="es-ES" sz="1600" i="0" kern="0" dirty="0" err="1">
                <a:effectLst/>
                <a:latin typeface="Times New Roman" panose="02020603050405020304" pitchFamily="18" charset="0"/>
              </a:rPr>
              <a:t>cluster</a:t>
            </a:r>
            <a:r>
              <a:rPr lang="es-ES" sz="1600" i="0" kern="0" dirty="0">
                <a:effectLst/>
                <a:latin typeface="Times New Roman" panose="02020603050405020304" pitchFamily="18" charset="0"/>
              </a:rPr>
              <a:t> 2 y 3 se consideran outliers.</a:t>
            </a:r>
          </a:p>
          <a:p>
            <a:endParaRPr lang="es-ES" sz="1600" i="0" kern="0" dirty="0">
              <a:effectLst/>
              <a:latin typeface="Times New Roman" panose="02020603050405020304" pitchFamily="18" charset="0"/>
            </a:endParaRPr>
          </a:p>
          <a:p>
            <a:r>
              <a:rPr lang="es-ES" sz="1600" i="0" kern="0" dirty="0">
                <a:effectLst/>
                <a:latin typeface="Times New Roman" panose="02020603050405020304" pitchFamily="18" charset="0"/>
              </a:rPr>
              <a:t>En la distribución de la </a:t>
            </a:r>
            <a:r>
              <a:rPr lang="es-ES" sz="1600" i="0" kern="0" dirty="0" err="1">
                <a:effectLst/>
                <a:latin typeface="Times New Roman" panose="02020603050405020304" pitchFamily="18" charset="0"/>
              </a:rPr>
              <a:t>informacion</a:t>
            </a:r>
            <a:r>
              <a:rPr lang="es-ES" sz="1600" i="0" kern="0" dirty="0">
                <a:effectLst/>
                <a:latin typeface="Times New Roman" panose="02020603050405020304" pitchFamily="18" charset="0"/>
              </a:rPr>
              <a:t> se puede observar cierta dependencia lineal.</a:t>
            </a:r>
          </a:p>
          <a:p>
            <a:endParaRPr lang="es-ES" sz="1600" i="0" kern="0" dirty="0">
              <a:effectLst/>
              <a:latin typeface="Times New Roman" panose="02020603050405020304" pitchFamily="18" charset="0"/>
            </a:endParaRPr>
          </a:p>
          <a:p>
            <a:endParaRPr lang="es-ES" sz="1600" i="0" kern="0" dirty="0">
              <a:effectLst/>
              <a:latin typeface="Times New Roman" panose="02020603050405020304" pitchFamily="18" charset="0"/>
            </a:endParaRPr>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24</a:t>
            </a:fld>
            <a:endParaRPr lang="es-ES" dirty="0"/>
          </a:p>
        </p:txBody>
      </p:sp>
    </p:spTree>
    <p:extLst>
      <p:ext uri="{BB962C8B-B14F-4D97-AF65-F5344CB8AC3E}">
        <p14:creationId xmlns:p14="http://schemas.microsoft.com/office/powerpoint/2010/main" val="432317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err="1">
                <a:solidFill>
                  <a:srgbClr val="D1D5DB"/>
                </a:solidFill>
                <a:effectLst/>
                <a:latin typeface="Söhne"/>
              </a:rPr>
              <a:t>Autorregresión</a:t>
            </a:r>
            <a:r>
              <a:rPr lang="es-ES" b="0" i="0" dirty="0">
                <a:solidFill>
                  <a:srgbClr val="D1D5DB"/>
                </a:solidFill>
                <a:effectLst/>
                <a:latin typeface="Söhne"/>
              </a:rPr>
              <a:t> (AR): Captura la relación entre un valor en un momento dado y sus valores anteriores en la serie temporal. Los modelos AR consideran la autocorrelación en la serie.</a:t>
            </a:r>
          </a:p>
          <a:p>
            <a:endParaRPr lang="es-ES" b="0" i="0" dirty="0">
              <a:solidFill>
                <a:srgbClr val="D1D5DB"/>
              </a:solidFill>
              <a:effectLst/>
              <a:latin typeface="Söhne"/>
            </a:endParaRPr>
          </a:p>
          <a:p>
            <a:r>
              <a:rPr lang="es-ES" b="0" i="0" dirty="0">
                <a:solidFill>
                  <a:srgbClr val="D1D5DB"/>
                </a:solidFill>
                <a:effectLst/>
                <a:latin typeface="Söhne"/>
              </a:rPr>
              <a:t>Integración (I): Representa la cantidad de diferenciación necesaria para hacer que la serie sea estacionaria, es decir, que sus propiedades estadísticas sean constantes a lo largo del tiempo. Esto implica restar valores anteriores para eliminar tendencias o patrones.</a:t>
            </a:r>
          </a:p>
          <a:p>
            <a:endParaRPr lang="es-ES" b="0" i="0" dirty="0">
              <a:solidFill>
                <a:srgbClr val="D1D5DB"/>
              </a:solidFill>
              <a:effectLst/>
              <a:latin typeface="Söhne"/>
            </a:endParaRPr>
          </a:p>
          <a:p>
            <a:r>
              <a:rPr lang="es-ES" b="0" i="0" dirty="0">
                <a:solidFill>
                  <a:srgbClr val="D1D5DB"/>
                </a:solidFill>
                <a:effectLst/>
                <a:latin typeface="Söhne"/>
              </a:rPr>
              <a:t>Media Móvil (MA): Describe cómo los valores actuales de la serie están influenciados por los errores residuales de predicciones pasadas.</a:t>
            </a:r>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25</a:t>
            </a:fld>
            <a:endParaRPr lang="es-ES" dirty="0"/>
          </a:p>
        </p:txBody>
      </p:sp>
    </p:spTree>
    <p:extLst>
      <p:ext uri="{BB962C8B-B14F-4D97-AF65-F5344CB8AC3E}">
        <p14:creationId xmlns:p14="http://schemas.microsoft.com/office/powerpoint/2010/main" val="2809642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partir de la fuente suministrada se busca predecir cuantas camas ocupadas por enfermos covid nos vamos a encontrar durante los meses de febrero y marzo.</a:t>
            </a:r>
          </a:p>
          <a:p>
            <a:r>
              <a:rPr lang="es-ES" dirty="0"/>
              <a:t>Como se obtienen los valores reales, se puede comparar la prediccion con la realidad. </a:t>
            </a:r>
          </a:p>
          <a:p>
            <a:endParaRPr lang="es-ES" dirty="0"/>
          </a:p>
          <a:p>
            <a:r>
              <a:rPr lang="es-ES" dirty="0"/>
              <a:t>La línea azul oscuro se corresponde con la prediccion realizada y la línea azul clarito se corresponde con los valores reales.</a:t>
            </a:r>
          </a:p>
          <a:p>
            <a:endParaRPr lang="es-ES" dirty="0"/>
          </a:p>
          <a:p>
            <a:r>
              <a:rPr lang="es-ES" dirty="0"/>
              <a:t>El intervalo de confianza se representa con la secuencia de líneas rojas.</a:t>
            </a:r>
          </a:p>
          <a:p>
            <a:endParaRPr lang="es-ES" dirty="0"/>
          </a:p>
          <a:p>
            <a:r>
              <a:rPr lang="es-ES" dirty="0"/>
              <a:t>Tanto la prediccion como el intervalo de confianza sigue la tendencia de los valores reales, por lo cual, se determina que funciona correctamente.</a:t>
            </a:r>
          </a:p>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26</a:t>
            </a:fld>
            <a:endParaRPr lang="es-ES" dirty="0"/>
          </a:p>
        </p:txBody>
      </p:sp>
    </p:spTree>
    <p:extLst>
      <p:ext uri="{BB962C8B-B14F-4D97-AF65-F5344CB8AC3E}">
        <p14:creationId xmlns:p14="http://schemas.microsoft.com/office/powerpoint/2010/main" val="4288272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1D5DB"/>
                </a:solidFill>
                <a:effectLst/>
                <a:latin typeface="Söhne"/>
              </a:rPr>
              <a:t>Esto significa que una LSTM puede manejar dependencias a largo plazo en los datos sin perder información importante.</a:t>
            </a:r>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27</a:t>
            </a:fld>
            <a:endParaRPr lang="es-ES" dirty="0"/>
          </a:p>
        </p:txBody>
      </p:sp>
    </p:spTree>
    <p:extLst>
      <p:ext uri="{BB962C8B-B14F-4D97-AF65-F5344CB8AC3E}">
        <p14:creationId xmlns:p14="http://schemas.microsoft.com/office/powerpoint/2010/main" val="910637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aplicar la RNN LSTM sobre la superficie incendiada en porcentaje de los GIF y con ello predecir de una forma orientativa el porcentaje de superficie calcinada en los próximos 10 años.</a:t>
            </a:r>
          </a:p>
          <a:p>
            <a:endParaRPr lang="es-ES" dirty="0"/>
          </a:p>
          <a:p>
            <a:pPr marL="0" marR="0" lvl="0" indent="0" algn="l" defTabSz="1218987" rtl="0" eaLnBrk="1" fontAlgn="auto" latinLnBrk="0" hangingPunct="1">
              <a:lnSpc>
                <a:spcPct val="100000"/>
              </a:lnSpc>
              <a:spcBef>
                <a:spcPts val="0"/>
              </a:spcBef>
              <a:spcAft>
                <a:spcPts val="0"/>
              </a:spcAft>
              <a:buClrTx/>
              <a:buSzTx/>
              <a:buFontTx/>
              <a:buNone/>
              <a:tabLst/>
              <a:defRPr/>
            </a:pPr>
            <a:r>
              <a:rPr lang="es-ES" dirty="0"/>
              <a:t>Como se observa los resultados obtenidos </a:t>
            </a:r>
            <a:r>
              <a:rPr lang="es-ES" sz="1800" dirty="0">
                <a:effectLst/>
                <a:latin typeface="Times New Roman" panose="02020603050405020304" pitchFamily="18" charset="0"/>
                <a:ea typeface="Times New Roman" panose="02020603050405020304" pitchFamily="18" charset="0"/>
              </a:rPr>
              <a:t>presentan una tendencia muy similar a los datos reales previamente registrados. Por lo cual se considera un resultado con sentido que puede tener diferentes beneficios a la sociedad.</a:t>
            </a:r>
          </a:p>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28</a:t>
            </a:fld>
            <a:endParaRPr lang="es-ES" dirty="0"/>
          </a:p>
        </p:txBody>
      </p:sp>
    </p:spTree>
    <p:extLst>
      <p:ext uri="{BB962C8B-B14F-4D97-AF65-F5344CB8AC3E}">
        <p14:creationId xmlns:p14="http://schemas.microsoft.com/office/powerpoint/2010/main" val="152295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se desea realizar la prediccion sobre el número de siniestros que se producirán en los próximos 10 años. Al igual que el anterior se obtienen unos resultados muy similares a la tendencia previamente registradas.</a:t>
            </a:r>
          </a:p>
          <a:p>
            <a:endParaRPr lang="es-ES" dirty="0"/>
          </a:p>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29</a:t>
            </a:fld>
            <a:endParaRPr lang="es-ES" dirty="0"/>
          </a:p>
        </p:txBody>
      </p:sp>
    </p:spTree>
    <p:extLst>
      <p:ext uri="{BB962C8B-B14F-4D97-AF65-F5344CB8AC3E}">
        <p14:creationId xmlns:p14="http://schemas.microsoft.com/office/powerpoint/2010/main" val="4137591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 Las fuentes de datos abiertas que se seleccionan para el proyecto, tienen que estar relacionadas con los dominios que abarcan el proyecto europeo  Smacite y Eugloh.</a:t>
            </a:r>
          </a:p>
          <a:p>
            <a:endParaRPr lang="es-ES" dirty="0"/>
          </a:p>
          <a:p>
            <a:r>
              <a:rPr lang="es-ES" dirty="0"/>
              <a:t>2. La correcta aplicación de diferentes procesos ETL sobre las diferentes fuentes de datos abiertas para garantizar que los datos estén limpios, estructurados y listos para el análisis.</a:t>
            </a:r>
          </a:p>
          <a:p>
            <a:endParaRPr lang="es-ES" dirty="0"/>
          </a:p>
          <a:p>
            <a:r>
              <a:rPr lang="es-ES" dirty="0"/>
              <a:t>3. Realizar un análisis de datos sobre las soluciones obtenidas tras los procesos ETL para obtener nuevos conocimientos sobre los datos.</a:t>
            </a:r>
          </a:p>
          <a:p>
            <a:endParaRPr lang="es-ES" dirty="0"/>
          </a:p>
          <a:p>
            <a:r>
              <a:rPr lang="es-ES" dirty="0"/>
              <a:t>4. Realizar la visualización de los dos procesos en PowerBi ya que está dotado de múltiples herramientas con las que se puede comprender los datos de una manera mas efectiva.</a:t>
            </a:r>
          </a:p>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3</a:t>
            </a:fld>
            <a:endParaRPr lang="es-ES" dirty="0"/>
          </a:p>
        </p:txBody>
      </p:sp>
    </p:spTree>
    <p:extLst>
      <p:ext uri="{BB962C8B-B14F-4D97-AF65-F5344CB8AC3E}">
        <p14:creationId xmlns:p14="http://schemas.microsoft.com/office/powerpoint/2010/main" val="18822252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30</a:t>
            </a:fld>
            <a:endParaRPr lang="es-ES" dirty="0"/>
          </a:p>
        </p:txBody>
      </p:sp>
    </p:spTree>
    <p:extLst>
      <p:ext uri="{BB962C8B-B14F-4D97-AF65-F5344CB8AC3E}">
        <p14:creationId xmlns:p14="http://schemas.microsoft.com/office/powerpoint/2010/main" val="1779406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31</a:t>
            </a:fld>
            <a:endParaRPr lang="es-ES" dirty="0"/>
          </a:p>
        </p:txBody>
      </p:sp>
    </p:spTree>
    <p:extLst>
      <p:ext uri="{BB962C8B-B14F-4D97-AF65-F5344CB8AC3E}">
        <p14:creationId xmlns:p14="http://schemas.microsoft.com/office/powerpoint/2010/main" val="41535633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32</a:t>
            </a:fld>
            <a:endParaRPr lang="es-ES" dirty="0"/>
          </a:p>
        </p:txBody>
      </p:sp>
    </p:spTree>
    <p:extLst>
      <p:ext uri="{BB962C8B-B14F-4D97-AF65-F5344CB8AC3E}">
        <p14:creationId xmlns:p14="http://schemas.microsoft.com/office/powerpoint/2010/main" val="2579986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33</a:t>
            </a:fld>
            <a:endParaRPr lang="es-ES" dirty="0"/>
          </a:p>
        </p:txBody>
      </p:sp>
    </p:spTree>
    <p:extLst>
      <p:ext uri="{BB962C8B-B14F-4D97-AF65-F5344CB8AC3E}">
        <p14:creationId xmlns:p14="http://schemas.microsoft.com/office/powerpoint/2010/main" val="2428807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42900" indent="-342900">
              <a:buAutoNum type="arabicPeriod"/>
            </a:pPr>
            <a:r>
              <a:rPr lang="es-ES_tradnl" sz="1800" kern="0" dirty="0">
                <a:effectLst/>
                <a:latin typeface="Times New Roman" panose="02020603050405020304" pitchFamily="18" charset="0"/>
                <a:ea typeface="Times New Roman" panose="02020603050405020304" pitchFamily="18" charset="0"/>
              </a:rPr>
              <a:t>se ha realizado una selección de fuentes de datos que abarcan multitud de campos diferentes y en concreto abarcan los campos de los proyectos internacionales de la unión europea “Eulogh” y “Smacite”, el cual era un objetivo principal</a:t>
            </a:r>
          </a:p>
          <a:p>
            <a:pPr marL="0" indent="0">
              <a:buNone/>
            </a:pPr>
            <a:endParaRPr lang="es-ES_tradnl" sz="1800" kern="0" dirty="0">
              <a:effectLst/>
              <a:latin typeface="Times New Roman" panose="02020603050405020304" pitchFamily="18" charset="0"/>
            </a:endParaRPr>
          </a:p>
          <a:p>
            <a:pPr marL="0" indent="0">
              <a:buNone/>
            </a:pPr>
            <a:r>
              <a:rPr lang="es-ES_tradnl" sz="1800" kern="0" dirty="0">
                <a:effectLst/>
                <a:latin typeface="Times New Roman" panose="02020603050405020304" pitchFamily="18" charset="0"/>
                <a:ea typeface="Times New Roman" panose="02020603050405020304" pitchFamily="18" charset="0"/>
              </a:rPr>
              <a:t>Se ha seleccionado cada fuente de datos según unos criterios. Calidad, temática, cantidad de </a:t>
            </a:r>
            <a:r>
              <a:rPr lang="es-ES_tradnl" sz="1800" kern="0" dirty="0" err="1">
                <a:effectLst/>
                <a:latin typeface="Times New Roman" panose="02020603050405020304" pitchFamily="18" charset="0"/>
                <a:ea typeface="Times New Roman" panose="02020603050405020304" pitchFamily="18" charset="0"/>
              </a:rPr>
              <a:t>informacion</a:t>
            </a:r>
            <a:r>
              <a:rPr lang="es-ES_tradnl" sz="1800" kern="0" dirty="0">
                <a:effectLst/>
                <a:latin typeface="Times New Roman" panose="02020603050405020304" pitchFamily="18" charset="0"/>
                <a:ea typeface="Times New Roman" panose="02020603050405020304" pitchFamily="18" charset="0"/>
              </a:rPr>
              <a:t> e interés. Buscando fuentes de datos de diferentes formas constituidas</a:t>
            </a:r>
          </a:p>
          <a:p>
            <a:pPr marL="0" indent="0">
              <a:buNone/>
            </a:pPr>
            <a:r>
              <a:rPr lang="es-ES_tradnl" sz="1800" kern="0" dirty="0">
                <a:effectLst/>
                <a:latin typeface="Times New Roman" panose="02020603050405020304" pitchFamily="18" charset="0"/>
                <a:ea typeface="Times New Roman" panose="02020603050405020304" pitchFamily="18" charset="0"/>
              </a:rPr>
              <a:t>Al abarcar tantos campos diferentes como se ha hecho en el proyecto, se puede concluir que para el funcionamiento del proyecto no importa de qué tipo de campo se abarque en la fuente de datos, ya que será útil para el proyecto.</a:t>
            </a:r>
          </a:p>
          <a:p>
            <a:pPr marL="0" indent="0">
              <a:buNone/>
            </a:pPr>
            <a:endParaRPr lang="es-ES_tradnl" sz="1800" kern="0" dirty="0">
              <a:effectLst/>
              <a:latin typeface="Times New Roman" panose="02020603050405020304" pitchFamily="18" charset="0"/>
            </a:endParaRPr>
          </a:p>
          <a:p>
            <a:pPr marL="0" indent="0">
              <a:buNone/>
            </a:pPr>
            <a:r>
              <a:rPr lang="es-ES_tradnl" sz="1800" kern="0" dirty="0">
                <a:effectLst/>
                <a:latin typeface="Times New Roman" panose="02020603050405020304" pitchFamily="18" charset="0"/>
              </a:rPr>
              <a:t>2. </a:t>
            </a:r>
            <a:r>
              <a:rPr lang="es-ES_tradnl" sz="1800" kern="0" dirty="0">
                <a:effectLst/>
                <a:latin typeface="Times New Roman" panose="02020603050405020304" pitchFamily="18" charset="0"/>
                <a:ea typeface="Times New Roman" panose="02020603050405020304" pitchFamily="18" charset="0"/>
              </a:rPr>
              <a:t>En la segunda fase del proyecto se realizado el proceso ETL para cada fuente de datos que seleccionada.</a:t>
            </a:r>
          </a:p>
          <a:p>
            <a:pPr marL="0" indent="0">
              <a:buNone/>
            </a:pPr>
            <a:endParaRPr lang="es-ES_tradnl" sz="1800" kern="0" dirty="0">
              <a:effectLst/>
              <a:latin typeface="Times New Roman" panose="02020603050405020304" pitchFamily="18" charset="0"/>
              <a:ea typeface="Times New Roman" panose="02020603050405020304" pitchFamily="18" charset="0"/>
            </a:endParaRPr>
          </a:p>
          <a:p>
            <a:pPr marL="0" indent="0">
              <a:buNone/>
            </a:pPr>
            <a:r>
              <a:rPr lang="es-ES_tradnl" sz="1800" kern="0" dirty="0">
                <a:effectLst/>
                <a:latin typeface="Times New Roman" panose="02020603050405020304" pitchFamily="18" charset="0"/>
                <a:ea typeface="Times New Roman" panose="02020603050405020304" pitchFamily="18" charset="0"/>
              </a:rPr>
              <a:t>Se ha completado el proceso en todas las fuentes de datos seleccionados, en fuentes de datos donde la extracción era muy simple hasta en fuentes de datos complejas, para una posterior transformación.</a:t>
            </a:r>
          </a:p>
          <a:p>
            <a:pPr marL="0" indent="0">
              <a:buNone/>
            </a:pPr>
            <a:r>
              <a:rPr lang="es-ES_tradnl" sz="1800" kern="0" dirty="0">
                <a:effectLst/>
                <a:latin typeface="Times New Roman" panose="02020603050405020304" pitchFamily="18" charset="0"/>
              </a:rPr>
              <a:t>Se ha conseguido realizar una investigación sobre librerías para procedimientos ETL, donde se compara que librería da mejor rendimiento para que fuente de dato, puede servir como guía. </a:t>
            </a:r>
          </a:p>
          <a:p>
            <a:pPr marL="0" indent="0">
              <a:buNone/>
            </a:pPr>
            <a:endParaRPr lang="es-ES_tradnl" sz="1800" kern="0" dirty="0">
              <a:effectLst/>
              <a:latin typeface="Times New Roman" panose="02020603050405020304" pitchFamily="18" charset="0"/>
            </a:endParaRPr>
          </a:p>
          <a:p>
            <a:pPr marL="0" indent="0">
              <a:buNone/>
            </a:pPr>
            <a:r>
              <a:rPr lang="es-ES_tradnl" sz="1800" kern="0" dirty="0">
                <a:effectLst/>
                <a:latin typeface="Times New Roman" panose="02020603050405020304" pitchFamily="18" charset="0"/>
              </a:rPr>
              <a:t>3. </a:t>
            </a:r>
            <a:r>
              <a:rPr lang="es-ES_tradnl" sz="1800" kern="0" dirty="0">
                <a:effectLst/>
                <a:latin typeface="Times New Roman" panose="02020603050405020304" pitchFamily="18" charset="0"/>
                <a:ea typeface="Times New Roman" panose="02020603050405020304" pitchFamily="18" charset="0"/>
              </a:rPr>
              <a:t>En la tercera fase, se ha realizado todo tipo de análisis a las fuentes de datos abiertas que se han seleccionado</a:t>
            </a:r>
            <a:r>
              <a:rPr lang="es-ES" sz="1800" kern="0" dirty="0">
                <a:effectLst/>
                <a:latin typeface="Times New Roman" panose="02020603050405020304" pitchFamily="18" charset="0"/>
                <a:ea typeface="Times New Roman" panose="02020603050405020304" pitchFamily="18" charset="0"/>
              </a:rPr>
              <a:t>. Cada análisis acorde con cada fuente de datos.</a:t>
            </a:r>
          </a:p>
          <a:p>
            <a:pPr marL="0" indent="0">
              <a:buNone/>
            </a:pPr>
            <a:endParaRPr lang="es-ES" sz="1800" kern="0" dirty="0">
              <a:effectLst/>
              <a:latin typeface="Times New Roman" panose="02020603050405020304" pitchFamily="18" charset="0"/>
              <a:ea typeface="Times New Roman" panose="02020603050405020304" pitchFamily="18" charset="0"/>
            </a:endParaRPr>
          </a:p>
          <a:p>
            <a:pPr marL="0" indent="0">
              <a:buNone/>
            </a:pPr>
            <a:r>
              <a:rPr lang="es-ES_tradnl" sz="1800" kern="0" dirty="0">
                <a:effectLst/>
                <a:latin typeface="Times New Roman" panose="02020603050405020304" pitchFamily="18" charset="0"/>
                <a:ea typeface="Times New Roman" panose="02020603050405020304" pitchFamily="18" charset="0"/>
              </a:rPr>
              <a:t>Se ha conseguido realizar un análisis de datos con diferentes modelos que abarcan el mayor conocimiento posible, empezando desde un modelo poco complejo como descriptivo y terminando con modelos mucho más complejos como son las series de tiempo o las redes neuronales recurrentes.</a:t>
            </a:r>
          </a:p>
          <a:p>
            <a:pPr marL="0" indent="0">
              <a:buNone/>
            </a:pPr>
            <a:endParaRPr lang="es-ES_tradnl" sz="1800" kern="0" dirty="0">
              <a:effectLst/>
              <a:latin typeface="Times New Roman" panose="02020603050405020304" pitchFamily="18" charset="0"/>
              <a:ea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s-ES_tradnl" sz="1800" dirty="0">
                <a:effectLst/>
                <a:latin typeface="Times New Roman" panose="02020603050405020304" pitchFamily="18" charset="0"/>
                <a:ea typeface="Times New Roman" panose="02020603050405020304" pitchFamily="18" charset="0"/>
              </a:rPr>
              <a:t>Los resultados obtenidos en los diferentes modelos llevados a cabo a un ámbito profesional pueden tener un impacto real sobre la vida cotidiana del ciudadano.</a:t>
            </a:r>
            <a:endParaRPr lang="es-ES" sz="1800" dirty="0">
              <a:effectLst/>
              <a:latin typeface="Times New Roman" panose="02020603050405020304" pitchFamily="18" charset="0"/>
              <a:ea typeface="Times New Roman" panose="02020603050405020304" pitchFamily="18" charset="0"/>
            </a:endParaRPr>
          </a:p>
          <a:p>
            <a:pPr marL="0" indent="0">
              <a:buNone/>
            </a:pPr>
            <a:endParaRPr lang="es-ES_tradnl" sz="1800" kern="0" dirty="0">
              <a:effectLst/>
              <a:latin typeface="Times New Roman" panose="02020603050405020304" pitchFamily="18" charset="0"/>
              <a:ea typeface="Times New Roman" panose="02020603050405020304" pitchFamily="18" charset="0"/>
            </a:endParaRPr>
          </a:p>
          <a:p>
            <a:pPr marL="0" indent="0">
              <a:buNone/>
            </a:pPr>
            <a:r>
              <a:rPr lang="es-ES_tradnl" sz="1800" kern="0" dirty="0">
                <a:effectLst/>
                <a:latin typeface="Times New Roman" panose="02020603050405020304" pitchFamily="18" charset="0"/>
                <a:ea typeface="Times New Roman" panose="02020603050405020304" pitchFamily="18" charset="0"/>
              </a:rPr>
              <a:t>4. En la última y cuarta fase se ha conseguido realizar las visualizaciones de los resultados o de las diferentes fuentes de datos abiertas a través del software de visualización PowerBi</a:t>
            </a:r>
          </a:p>
          <a:p>
            <a:pPr marL="0" indent="0">
              <a:buNone/>
            </a:pPr>
            <a:r>
              <a:rPr lang="es-ES_tradnl" sz="1800" kern="0" dirty="0">
                <a:effectLst/>
                <a:latin typeface="Times New Roman" panose="02020603050405020304" pitchFamily="18" charset="0"/>
                <a:ea typeface="Times New Roman" panose="02020603050405020304" pitchFamily="18" charset="0"/>
              </a:rPr>
              <a:t>. Se ha conseguido obtener un cierto nivel en el software, el cual el conocimiento sobre la herramienta al inicio del proyecto era nulo.</a:t>
            </a:r>
          </a:p>
          <a:p>
            <a:pPr marL="0" indent="0">
              <a:buNone/>
            </a:pPr>
            <a:endParaRPr lang="es-ES_tradnl" sz="1800" kern="0" dirty="0">
              <a:effectLst/>
              <a:latin typeface="Times New Roman" panose="02020603050405020304" pitchFamily="18" charset="0"/>
              <a:ea typeface="Times New Roman" panose="02020603050405020304" pitchFamily="18" charset="0"/>
            </a:endParaRPr>
          </a:p>
          <a:p>
            <a:pPr marL="0" indent="0">
              <a:buNone/>
            </a:pPr>
            <a:endParaRPr lang="es-ES_tradnl" sz="1800" kern="0" dirty="0">
              <a:effectLst/>
              <a:latin typeface="Times New Roman" panose="02020603050405020304" pitchFamily="18" charset="0"/>
              <a:ea typeface="Times New Roman" panose="02020603050405020304" pitchFamily="18" charset="0"/>
            </a:endParaRPr>
          </a:p>
          <a:p>
            <a:pPr marL="0" indent="0">
              <a:buNone/>
            </a:pPr>
            <a:r>
              <a:rPr lang="es-ES_tradnl" sz="1800" kern="0" dirty="0">
                <a:effectLst/>
                <a:latin typeface="Times New Roman" panose="02020603050405020304" pitchFamily="18" charset="0"/>
                <a:ea typeface="Times New Roman" panose="02020603050405020304" pitchFamily="18" charset="0"/>
              </a:rPr>
              <a:t>En conclusión, se ha conseguido realizar el proceso completo. Seleccionando diferentes fuentes de datos abiertas con ámbitos relacionados con los proyectos europeos “Eulogh” y “Smacite”, aplicándole a estas fuentes de datos los determinados procesos ETL para que a continuación se puede aplicar los diferentes modelos estadísticos y de machine </a:t>
            </a:r>
            <a:r>
              <a:rPr lang="es-ES_tradnl" sz="1800" kern="0" dirty="0" err="1">
                <a:effectLst/>
                <a:latin typeface="Times New Roman" panose="02020603050405020304" pitchFamily="18" charset="0"/>
                <a:ea typeface="Times New Roman" panose="02020603050405020304" pitchFamily="18" charset="0"/>
              </a:rPr>
              <a:t>learning</a:t>
            </a:r>
            <a:r>
              <a:rPr lang="es-ES_tradnl" sz="1800" kern="0" dirty="0">
                <a:effectLst/>
                <a:latin typeface="Times New Roman" panose="02020603050405020304" pitchFamily="18" charset="0"/>
                <a:ea typeface="Times New Roman" panose="02020603050405020304" pitchFamily="18" charset="0"/>
              </a:rPr>
              <a:t>, completando el proceso aportando la visualización de los resultados y de las fuentes de datos a través de PowerBi</a:t>
            </a:r>
            <a:endParaRPr lang="es-ES" sz="1800" kern="0" dirty="0">
              <a:effectLst/>
              <a:latin typeface="Times New Roman" panose="02020603050405020304" pitchFamily="18" charset="0"/>
              <a:ea typeface="Times New Roman" panose="02020603050405020304" pitchFamily="18" charset="0"/>
            </a:endParaRPr>
          </a:p>
          <a:p>
            <a:pPr marL="0" indent="0">
              <a:buNone/>
            </a:pPr>
            <a:endParaRPr lang="es-ES" sz="1800" kern="0" dirty="0">
              <a:effectLst/>
              <a:latin typeface="Times New Roman" panose="02020603050405020304" pitchFamily="18" charset="0"/>
            </a:endParaRPr>
          </a:p>
          <a:p>
            <a:pPr marL="0" indent="0">
              <a:buNone/>
            </a:pPr>
            <a:endParaRPr lang="es-ES_tradnl" sz="1800" kern="0" dirty="0">
              <a:effectLst/>
              <a:latin typeface="Times New Roman" panose="02020603050405020304" pitchFamily="18" charset="0"/>
            </a:endParaRPr>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34</a:t>
            </a:fld>
            <a:endParaRPr lang="es-ES" dirty="0"/>
          </a:p>
        </p:txBody>
      </p:sp>
    </p:spTree>
    <p:extLst>
      <p:ext uri="{BB962C8B-B14F-4D97-AF65-F5344CB8AC3E}">
        <p14:creationId xmlns:p14="http://schemas.microsoft.com/office/powerpoint/2010/main" val="2712403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35</a:t>
            </a:fld>
            <a:endParaRPr lang="es-ES" dirty="0"/>
          </a:p>
        </p:txBody>
      </p:sp>
    </p:spTree>
    <p:extLst>
      <p:ext uri="{BB962C8B-B14F-4D97-AF65-F5344CB8AC3E}">
        <p14:creationId xmlns:p14="http://schemas.microsoft.com/office/powerpoint/2010/main" val="1498252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4</a:t>
            </a:fld>
            <a:endParaRPr lang="es-ES" dirty="0"/>
          </a:p>
        </p:txBody>
      </p:sp>
    </p:spTree>
    <p:extLst>
      <p:ext uri="{BB962C8B-B14F-4D97-AF65-F5344CB8AC3E}">
        <p14:creationId xmlns:p14="http://schemas.microsoft.com/office/powerpoint/2010/main" val="1381955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fuentes de datos abiertas que se seleccionan, como se ha expuesto en los objetivos deben de estar relacionadas con las Smacite o </a:t>
            </a:r>
            <a:r>
              <a:rPr lang="es-ES" dirty="0" err="1"/>
              <a:t>eugloh</a:t>
            </a:r>
            <a:r>
              <a:rPr lang="es-ES" dirty="0"/>
              <a:t>.</a:t>
            </a:r>
          </a:p>
          <a:p>
            <a:endParaRPr lang="es-ES" dirty="0"/>
          </a:p>
          <a:p>
            <a:r>
              <a:rPr lang="es-ES" dirty="0"/>
              <a:t>Por tanto, se dividen en estas dos categorías . </a:t>
            </a:r>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5</a:t>
            </a:fld>
            <a:endParaRPr lang="es-ES" dirty="0"/>
          </a:p>
        </p:txBody>
      </p:sp>
    </p:spTree>
    <p:extLst>
      <p:ext uri="{BB962C8B-B14F-4D97-AF65-F5344CB8AC3E}">
        <p14:creationId xmlns:p14="http://schemas.microsoft.com/office/powerpoint/2010/main" val="1795299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s-ES" sz="1600" dirty="0">
                <a:effectLst/>
                <a:latin typeface="Times New Roman" panose="02020603050405020304" pitchFamily="18" charset="0"/>
                <a:ea typeface="Times New Roman" panose="02020603050405020304" pitchFamily="18" charset="0"/>
              </a:rPr>
              <a:t>Se seleccionan las fuentes de datos abiertas en </a:t>
            </a:r>
            <a:r>
              <a:rPr lang="es-ES" sz="1600" dirty="0" err="1">
                <a:effectLst/>
                <a:latin typeface="Times New Roman" panose="02020603050405020304" pitchFamily="18" charset="0"/>
                <a:ea typeface="Times New Roman" panose="02020603050405020304" pitchFamily="18" charset="0"/>
              </a:rPr>
              <a:t>funcion</a:t>
            </a:r>
            <a:r>
              <a:rPr lang="es-ES" sz="1600" dirty="0">
                <a:effectLst/>
                <a:latin typeface="Times New Roman" panose="02020603050405020304" pitchFamily="18" charset="0"/>
                <a:ea typeface="Times New Roman" panose="02020603050405020304" pitchFamily="18" charset="0"/>
              </a:rPr>
              <a:t> de una serie de criterios, lo cuales son los siguientes: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dirty="0">
              <a:effectLst/>
              <a:latin typeface="Times New Roman" panose="02020603050405020304" pitchFamily="18" charset="0"/>
              <a:ea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s-ES" sz="1600" dirty="0">
                <a:effectLst/>
                <a:latin typeface="Times New Roman" panose="02020603050405020304" pitchFamily="18" charset="0"/>
                <a:ea typeface="Times New Roman" panose="02020603050405020304" pitchFamily="18" charset="0"/>
              </a:rPr>
              <a:t>1. Se busca trabajar con un conjunto de datos con un tamaño considerable, para que en el análisis se obtengan resultados de valor. </a:t>
            </a:r>
          </a:p>
          <a:p>
            <a:endParaRPr lang="es-ES" dirty="0"/>
          </a:p>
          <a:p>
            <a:pPr marL="0" marR="0" lvl="0" indent="0" algn="l" defTabSz="1218987" rtl="0" eaLnBrk="1" fontAlgn="auto" latinLnBrk="0" hangingPunct="1">
              <a:lnSpc>
                <a:spcPct val="100000"/>
              </a:lnSpc>
              <a:spcBef>
                <a:spcPts val="0"/>
              </a:spcBef>
              <a:spcAft>
                <a:spcPts val="0"/>
              </a:spcAft>
              <a:buClrTx/>
              <a:buSzTx/>
              <a:buFontTx/>
              <a:buNone/>
              <a:tabLst/>
              <a:defRPr/>
            </a:pPr>
            <a:r>
              <a:rPr lang="es-ES" dirty="0"/>
              <a:t>2. </a:t>
            </a:r>
            <a:r>
              <a:rPr lang="es-ES" sz="1600" dirty="0">
                <a:effectLst/>
                <a:latin typeface="Times New Roman" panose="02020603050405020304" pitchFamily="18" charset="0"/>
                <a:ea typeface="Times New Roman" panose="02020603050405020304" pitchFamily="18" charset="0"/>
              </a:rPr>
              <a:t>Los datos deben ajustarse con la realidad y tener cierta consistencia en la forma en la que se presenta la información</a:t>
            </a:r>
            <a:r>
              <a:rPr lang="es-ES" sz="1600" dirty="0">
                <a:latin typeface="Times New Roman" panose="02020603050405020304" pitchFamily="18" charset="0"/>
                <a:ea typeface="Times New Roman" panose="02020603050405020304" pitchFamily="18" charset="0"/>
              </a:rPr>
              <a:t>.</a:t>
            </a:r>
          </a:p>
          <a:p>
            <a:endParaRPr lang="es-ES" dirty="0"/>
          </a:p>
          <a:p>
            <a:pPr marL="0" marR="0" lvl="0" indent="0" algn="l" defTabSz="1218987" rtl="0" eaLnBrk="1" fontAlgn="auto" latinLnBrk="0" hangingPunct="1">
              <a:lnSpc>
                <a:spcPct val="100000"/>
              </a:lnSpc>
              <a:spcBef>
                <a:spcPts val="0"/>
              </a:spcBef>
              <a:spcAft>
                <a:spcPts val="0"/>
              </a:spcAft>
              <a:buClrTx/>
              <a:buSzTx/>
              <a:buFontTx/>
              <a:buNone/>
              <a:tabLst/>
              <a:defRPr/>
            </a:pPr>
            <a:r>
              <a:rPr lang="es-ES" dirty="0"/>
              <a:t>3. </a:t>
            </a:r>
            <a:r>
              <a:rPr lang="es-ES" sz="1800" dirty="0">
                <a:latin typeface="Times New Roman" panose="02020603050405020304" pitchFamily="18" charset="0"/>
                <a:ea typeface="Times New Roman" panose="02020603050405020304" pitchFamily="18" charset="0"/>
              </a:rPr>
              <a:t>.</a:t>
            </a:r>
            <a:r>
              <a:rPr lang="es-ES" sz="1600" kern="0" dirty="0">
                <a:effectLst/>
                <a:latin typeface="Times New Roman" panose="02020603050405020304" pitchFamily="18" charset="0"/>
                <a:ea typeface="Times New Roman" panose="02020603050405020304" pitchFamily="18" charset="0"/>
              </a:rPr>
              <a:t> Dependiendo del archivo donde estén almacenados los datos tienen una serie de ventajas o desventajas a la hora de trabajar con ellos en Python.</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kern="0" dirty="0">
              <a:effectLst/>
              <a:latin typeface="Times New Roman" panose="02020603050405020304" pitchFamily="18" charset="0"/>
              <a:ea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s-ES" sz="1600" kern="0" dirty="0">
                <a:effectLst/>
                <a:latin typeface="Times New Roman" panose="02020603050405020304" pitchFamily="18" charset="0"/>
                <a:ea typeface="Times New Roman" panose="02020603050405020304" pitchFamily="18" charset="0"/>
              </a:rPr>
              <a:t>4. Se busca seleccionar fuentes de datos abiertas que tengan relación con los dominios que abarcan ambos proyectos.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kern="0" dirty="0">
              <a:effectLst/>
              <a:latin typeface="Times New Roman" panose="02020603050405020304" pitchFamily="18" charset="0"/>
              <a:ea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s-ES" sz="1600" kern="0" dirty="0">
                <a:effectLst/>
                <a:latin typeface="Times New Roman" panose="02020603050405020304" pitchFamily="18" charset="0"/>
                <a:ea typeface="Times New Roman" panose="02020603050405020304" pitchFamily="18" charset="0"/>
              </a:rPr>
              <a:t>5. Se le da importancia al interés de conocimiento que producen, tanto para el autor del proyecto como para sus lectores.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kern="0" dirty="0">
              <a:effectLst/>
              <a:latin typeface="Times New Roman" panose="02020603050405020304" pitchFamily="18" charset="0"/>
              <a:ea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es-ES" sz="1600" kern="0" dirty="0">
              <a:effectLst/>
              <a:latin typeface="Times New Roman" panose="02020603050405020304" pitchFamily="18" charset="0"/>
              <a:ea typeface="Times New Roman" panose="02020603050405020304" pitchFamily="18" charset="0"/>
            </a:endParaRPr>
          </a:p>
          <a:p>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6</a:t>
            </a:fld>
            <a:endParaRPr lang="es-ES" dirty="0"/>
          </a:p>
        </p:txBody>
      </p:sp>
    </p:spTree>
    <p:extLst>
      <p:ext uri="{BB962C8B-B14F-4D97-AF65-F5344CB8AC3E}">
        <p14:creationId xmlns:p14="http://schemas.microsoft.com/office/powerpoint/2010/main" val="123915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función de los criterios previamente establecidos se seleccionan las siguientes fuentes de datos.</a:t>
            </a:r>
          </a:p>
          <a:p>
            <a:endParaRPr lang="es-ES" dirty="0"/>
          </a:p>
          <a:p>
            <a:r>
              <a:rPr lang="es-ES" dirty="0"/>
              <a:t>Estas 8 fuentes de datos seleccionadas se han seleccionado siguiendo cada uno de los criterios anteriormente descritos.</a:t>
            </a:r>
          </a:p>
          <a:p>
            <a:endParaRPr lang="es-ES" dirty="0"/>
          </a:p>
          <a:p>
            <a:r>
              <a:rPr lang="es-ES" dirty="0"/>
              <a:t>A continuación, se van a explicar las fuentes de datos abiertas más significativas</a:t>
            </a:r>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7</a:t>
            </a:fld>
            <a:endParaRPr lang="es-ES" dirty="0"/>
          </a:p>
        </p:txBody>
      </p:sp>
    </p:spTree>
    <p:extLst>
      <p:ext uri="{BB962C8B-B14F-4D97-AF65-F5344CB8AC3E}">
        <p14:creationId xmlns:p14="http://schemas.microsoft.com/office/powerpoint/2010/main" val="2107384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kern="0" dirty="0">
                <a:effectLst/>
                <a:latin typeface="Times New Roman" panose="02020603050405020304" pitchFamily="18" charset="0"/>
                <a:ea typeface="Times New Roman" panose="02020603050405020304" pitchFamily="18" charset="0"/>
              </a:rPr>
              <a:t>Esta fuente de datos está suministrada por el gobierno de España, más concretamente por el ministerio de sanidad</a:t>
            </a:r>
          </a:p>
          <a:p>
            <a:endParaRPr lang="es-ES" sz="1800" kern="0" dirty="0">
              <a:effectLst/>
              <a:latin typeface="Times New Roman" panose="02020603050405020304" pitchFamily="18" charset="0"/>
              <a:ea typeface="Times New Roman" panose="02020603050405020304" pitchFamily="18" charset="0"/>
            </a:endParaRPr>
          </a:p>
          <a:p>
            <a:r>
              <a:rPr lang="es-ES" sz="1800" kern="0" dirty="0">
                <a:effectLst/>
                <a:latin typeface="Times New Roman" panose="02020603050405020304" pitchFamily="18" charset="0"/>
                <a:ea typeface="Times New Roman" panose="02020603050405020304" pitchFamily="18" charset="0"/>
              </a:rPr>
              <a:t>Muestra un histórico desde el 1  de agosto hasta la actualidad.</a:t>
            </a:r>
          </a:p>
          <a:p>
            <a:r>
              <a:rPr lang="es-ES" sz="1800" kern="0" dirty="0">
                <a:effectLst/>
                <a:latin typeface="Times New Roman" panose="02020603050405020304" pitchFamily="18" charset="0"/>
                <a:ea typeface="Times New Roman" panose="02020603050405020304" pitchFamily="18" charset="0"/>
              </a:rPr>
              <a:t>Se caracteriza por la abundancia de datos y la calidad de los mismos. Se compone por 137.851 filas.</a:t>
            </a:r>
          </a:p>
          <a:p>
            <a:endParaRPr lang="es-ES" sz="1800" kern="0" dirty="0">
              <a:effectLst/>
              <a:latin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Times New Roman" panose="02020603050405020304" pitchFamily="18" charset="0"/>
              </a:rPr>
              <a:t>Se ha seleccionado esta fuente de base de datos abierta por las siguientes razones:</a:t>
            </a:r>
          </a:p>
          <a:p>
            <a:endParaRPr lang="es-ES" sz="1800" kern="0" dirty="0">
              <a:effectLst/>
              <a:latin typeface="Times New Roman" panose="02020603050405020304" pitchFamily="18" charset="0"/>
            </a:endParaRPr>
          </a:p>
          <a:p>
            <a:pPr marL="285750" marR="0" lvl="0" indent="-285750" algn="just"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s-ES" sz="1800" dirty="0">
                <a:effectLst/>
                <a:latin typeface="Times New Roman" panose="02020603050405020304" pitchFamily="18" charset="0"/>
                <a:ea typeface="Times New Roman" panose="02020603050405020304" pitchFamily="18" charset="0"/>
                <a:cs typeface="Times New Roman" panose="02020603050405020304" pitchFamily="18" charset="0"/>
              </a:rPr>
              <a:t>Por el motivo de interés. Por la importancia que tuvo el covid en la sociedad. Es importante analizar el histórico para ver relaciones ocultas o descubrir nuevos conocimientos que nos ayuden a entender que realmente paso durante esta crisis. </a:t>
            </a:r>
          </a:p>
          <a:p>
            <a:pPr marL="285750" lvl="0" indent="-285750" algn="just">
              <a:buFont typeface="Wingdings" panose="05000000000000000000" pitchFamily="2" charset="2"/>
              <a:buChar char="§"/>
            </a:pPr>
            <a:r>
              <a:rPr lang="es-ES" sz="1800" dirty="0">
                <a:effectLst/>
                <a:latin typeface="Times New Roman" panose="02020603050405020304" pitchFamily="18" charset="0"/>
                <a:ea typeface="Times New Roman" panose="02020603050405020304" pitchFamily="18" charset="0"/>
                <a:cs typeface="Times New Roman" panose="02020603050405020304" pitchFamily="18" charset="0"/>
              </a:rPr>
              <a:t>Formato CSV. </a:t>
            </a:r>
            <a:r>
              <a:rPr lang="es-ES" sz="1800" kern="0" dirty="0">
                <a:effectLst/>
                <a:latin typeface="Times New Roman" panose="02020603050405020304" pitchFamily="18" charset="0"/>
                <a:ea typeface="Times New Roman" panose="02020603050405020304" pitchFamily="18" charset="0"/>
              </a:rPr>
              <a:t>también es simple el proceso extracción, pero abarcar otro tipo de archivo da valor</a:t>
            </a:r>
          </a:p>
          <a:p>
            <a:pPr marL="285750" lvl="0" indent="-285750" algn="just">
              <a:buFont typeface="Wingdings" panose="05000000000000000000" pitchFamily="2" charset="2"/>
              <a:buChar char="§"/>
            </a:pP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Entra dentro de los dominios de Eugloh, más concretamente en del la salud. </a:t>
            </a:r>
          </a:p>
          <a:p>
            <a:pPr marL="285750" lvl="0" indent="-285750" algn="just">
              <a:buFont typeface="Wingdings" panose="05000000000000000000" pitchFamily="2" charset="2"/>
              <a:buChar char="§"/>
            </a:pPr>
            <a:endParaRPr lang="es-E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just">
              <a:buFont typeface="Wingdings" panose="05000000000000000000" pitchFamily="2" charset="2"/>
              <a:buNone/>
            </a:pP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Se muestra el total de camas posibles, el total de camas ocupadas por enfermos covid, total de camas ocupadas por no enfermos covid, los ingresos por covid y las altas por covid.</a:t>
            </a:r>
          </a:p>
          <a:p>
            <a:pPr marL="285750" indent="-285750">
              <a:buFont typeface="Arial" panose="020B0604020202020204" pitchFamily="34" charset="0"/>
              <a:buChar char="•"/>
            </a:pPr>
            <a:endParaRPr lang="es-ES" sz="1800" kern="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s-ES" sz="1800" kern="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8</a:t>
            </a:fld>
            <a:endParaRPr lang="es-ES" dirty="0"/>
          </a:p>
        </p:txBody>
      </p:sp>
    </p:spTree>
    <p:extLst>
      <p:ext uri="{BB962C8B-B14F-4D97-AF65-F5344CB8AC3E}">
        <p14:creationId xmlns:p14="http://schemas.microsoft.com/office/powerpoint/2010/main" val="865657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800" kern="0" dirty="0">
                <a:effectLst/>
                <a:latin typeface="Times New Roman" panose="02020603050405020304" pitchFamily="18" charset="0"/>
                <a:ea typeface="Times New Roman" panose="02020603050405020304" pitchFamily="18" charset="0"/>
              </a:rPr>
              <a:t>Esta fuente de datos está suministrada por el ayuntamiento de la Madrid, más concretamente por el ministerio de medio ambiente y movilidad</a:t>
            </a:r>
          </a:p>
          <a:p>
            <a:endParaRPr lang="es-ES" sz="1800" kern="0" dirty="0">
              <a:effectLst/>
              <a:latin typeface="Times New Roman" panose="02020603050405020304" pitchFamily="18" charset="0"/>
              <a:ea typeface="Times New Roman" panose="02020603050405020304" pitchFamily="18" charset="0"/>
            </a:endParaRPr>
          </a:p>
          <a:p>
            <a:r>
              <a:rPr lang="es-ES_tradnl" sz="1800" kern="0" dirty="0">
                <a:effectLst/>
                <a:latin typeface="Times New Roman" panose="02020603050405020304" pitchFamily="18" charset="0"/>
                <a:ea typeface="Times New Roman" panose="02020603050405020304" pitchFamily="18" charset="0"/>
              </a:rPr>
              <a:t>Se trata de una fuente de datos no estructurada donde la información que se expone se expone sin ningún tipo de estructura. Se trata de una fuente de datos abundante ya que nos encontramos con un PDF de 206, en donde cada parque tiene más de 60 atributos</a:t>
            </a:r>
          </a:p>
          <a:p>
            <a:endParaRPr lang="es-ES" sz="1800" kern="0" dirty="0">
              <a:effectLst/>
              <a:latin typeface="Times New Roman" panose="02020603050405020304" pitchFamily="18" charset="0"/>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Times New Roman" panose="02020603050405020304" pitchFamily="18" charset="0"/>
              </a:rPr>
              <a:t>Se ha seleccionado esta fuente de base de datos abierta por las siguientes razones:</a:t>
            </a:r>
          </a:p>
          <a:p>
            <a:endParaRPr lang="es-ES" sz="1800" kern="0" dirty="0">
              <a:effectLst/>
              <a:latin typeface="Times New Roman" panose="02020603050405020304" pitchFamily="18" charset="0"/>
            </a:endParaRPr>
          </a:p>
          <a:p>
            <a:pPr marL="285750" marR="0" lvl="0" indent="-285750" algn="just" defTabSz="1218987"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s-ES" sz="1800" dirty="0">
                <a:effectLst/>
                <a:latin typeface="Times New Roman" panose="02020603050405020304" pitchFamily="18" charset="0"/>
                <a:ea typeface="Times New Roman" panose="02020603050405020304" pitchFamily="18" charset="0"/>
                <a:cs typeface="Times New Roman" panose="02020603050405020304" pitchFamily="18" charset="0"/>
              </a:rPr>
              <a:t>Aumento de la población de las grandes ciudades suponen problemas </a:t>
            </a:r>
            <a:r>
              <a:rPr lang="es-ES" sz="1800"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lang="es-ES" sz="1800" dirty="0">
                <a:effectLst/>
                <a:latin typeface="Times New Roman" panose="02020603050405020304" pitchFamily="18" charset="0"/>
                <a:ea typeface="Times New Roman" panose="02020603050405020304" pitchFamily="18" charset="0"/>
                <a:cs typeface="Times New Roman" panose="02020603050405020304" pitchFamily="18" charset="0"/>
              </a:rPr>
              <a:t>realizar un análisis que pueda aportar más conocimientos para una posterior toma de decisiones enfundada u optimización de los recursos utilizados en las ciudades.. </a:t>
            </a:r>
          </a:p>
          <a:p>
            <a:pPr marL="285750" lvl="0" indent="-285750" algn="just">
              <a:buFont typeface="Wingdings" panose="05000000000000000000" pitchFamily="2" charset="2"/>
              <a:buChar char="§"/>
            </a:pPr>
            <a:r>
              <a:rPr lang="es-ES" sz="1800" kern="0" dirty="0">
                <a:effectLst/>
                <a:latin typeface="Times New Roman" panose="02020603050405020304" pitchFamily="18" charset="0"/>
                <a:ea typeface="Times New Roman" panose="02020603050405020304" pitchFamily="18" charset="0"/>
              </a:rPr>
              <a:t>PDF mostrando la información en forma de texto sin la utilización en forma de tabla, hace que el método de extracción sea lo más complejo posible.</a:t>
            </a:r>
          </a:p>
          <a:p>
            <a:pPr marL="285750" lvl="0" indent="-285750" algn="just">
              <a:buFont typeface="Wingdings" panose="05000000000000000000" pitchFamily="2" charset="2"/>
              <a:buChar char="§"/>
            </a:pP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Entra dentro de los dominios de Eulogh y de Smacite. </a:t>
            </a:r>
          </a:p>
          <a:p>
            <a:pPr marL="0" lvl="0" indent="0" algn="just">
              <a:buFont typeface="Wingdings" panose="05000000000000000000" pitchFamily="2" charset="2"/>
              <a:buNone/>
            </a:pPr>
            <a:endParaRPr lang="es-E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s-ES" sz="1800" kern="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s-ES" sz="1800" kern="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s-ES" dirty="0"/>
          </a:p>
        </p:txBody>
      </p:sp>
      <p:sp>
        <p:nvSpPr>
          <p:cNvPr id="4" name="Marcador de número de diapositiva 3"/>
          <p:cNvSpPr>
            <a:spLocks noGrp="1"/>
          </p:cNvSpPr>
          <p:nvPr>
            <p:ph type="sldNum" sz="quarter" idx="10"/>
          </p:nvPr>
        </p:nvSpPr>
        <p:spPr/>
        <p:txBody>
          <a:bodyPr/>
          <a:lstStyle/>
          <a:p>
            <a:fld id="{3EBA5BD7-F043-4D1B-AA17-CD412FC534DE}" type="slidenum">
              <a:rPr lang="es-ES" smtClean="0"/>
              <a:pPr/>
              <a:t>9</a:t>
            </a:fld>
            <a:endParaRPr lang="es-ES" dirty="0"/>
          </a:p>
        </p:txBody>
      </p:sp>
    </p:spTree>
    <p:extLst>
      <p:ext uri="{BB962C8B-B14F-4D97-AF65-F5344CB8AC3E}">
        <p14:creationId xmlns:p14="http://schemas.microsoft.com/office/powerpoint/2010/main" val="3404417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grpSp>
        <p:nvGrpSpPr>
          <p:cNvPr id="21" name="diagonales"/>
          <p:cNvGrpSpPr/>
          <p:nvPr/>
        </p:nvGrpSpPr>
        <p:grpSpPr>
          <a:xfrm>
            <a:off x="7516443" y="4145281"/>
            <a:ext cx="4686117" cy="2731407"/>
            <a:chOff x="5638800" y="3108960"/>
            <a:chExt cx="3515503" cy="2048555"/>
          </a:xfrm>
        </p:grpSpPr>
        <p:cxnSp>
          <p:nvCxnSpPr>
            <p:cNvPr id="14" name="Conector recto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Conector recto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líneas inferiores"/>
          <p:cNvGrpSpPr/>
          <p:nvPr/>
        </p:nvGrpSpPr>
        <p:grpSpPr>
          <a:xfrm>
            <a:off x="-8916" y="6057149"/>
            <a:ext cx="5498726" cy="820207"/>
            <a:chOff x="-6689" y="4553748"/>
            <a:chExt cx="4125119" cy="615155"/>
          </a:xfrm>
        </p:grpSpPr>
        <p:sp>
          <p:nvSpPr>
            <p:cNvPr id="9" name="Forma libre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noProof="0" dirty="0"/>
            </a:p>
          </p:txBody>
        </p:sp>
        <p:sp>
          <p:nvSpPr>
            <p:cNvPr id="10" name="Forma libre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noProof="0" dirty="0"/>
            </a:p>
          </p:txBody>
        </p:sp>
        <p:sp>
          <p:nvSpPr>
            <p:cNvPr id="11" name="Forma libre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s-ES" noProof="0" dirty="0"/>
            </a:p>
          </p:txBody>
        </p:sp>
      </p:grpSp>
      <p:sp>
        <p:nvSpPr>
          <p:cNvPr id="2" name="Título 1"/>
          <p:cNvSpPr>
            <a:spLocks noGrp="1"/>
          </p:cNvSpPr>
          <p:nvPr>
            <p:ph type="ctrTitle"/>
          </p:nvPr>
        </p:nvSpPr>
        <p:spPr>
          <a:xfrm>
            <a:off x="1625176" y="584200"/>
            <a:ext cx="8735325" cy="2000251"/>
          </a:xfrm>
        </p:spPr>
        <p:txBody>
          <a:bodyPr rtlCol="0">
            <a:normAutofit/>
          </a:bodyPr>
          <a:lstStyle>
            <a:lvl1pPr algn="l" rtl="0">
              <a:defRPr sz="5400"/>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625176" y="2616200"/>
            <a:ext cx="8735325" cy="1752600"/>
          </a:xfrm>
        </p:spPr>
        <p:txBody>
          <a:bodyPr rtlCol="0">
            <a:normAutofit/>
          </a:bodyPr>
          <a:lstStyle>
            <a:lvl1pPr marL="0" indent="0" algn="l" rtl="0">
              <a:spcBef>
                <a:spcPts val="0"/>
              </a:spcBef>
              <a:buNone/>
              <a:defRPr sz="2800" cap="all" spc="200" baseline="0">
                <a:solidFill>
                  <a:schemeClr val="accent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es-ES" noProof="0"/>
              <a:t>Haga clic para modificar el estilo de subtítulo del patrón</a:t>
            </a:r>
            <a:endParaRPr lang="es-ES" noProof="0" dirty="0"/>
          </a:p>
        </p:txBody>
      </p:sp>
      <p:sp>
        <p:nvSpPr>
          <p:cNvPr id="22" name="Marcador de posición de fecha 21"/>
          <p:cNvSpPr>
            <a:spLocks noGrp="1"/>
          </p:cNvSpPr>
          <p:nvPr>
            <p:ph type="dt" sz="half" idx="10"/>
          </p:nvPr>
        </p:nvSpPr>
        <p:spPr/>
        <p:txBody>
          <a:bodyPr rtlCol="0"/>
          <a:lstStyle>
            <a:lvl1pPr>
              <a:defRPr/>
            </a:lvl1pPr>
          </a:lstStyle>
          <a:p>
            <a:fld id="{A042E67D-14C0-4ED9-A218-9C14494A6A84}" type="datetime1">
              <a:rPr lang="es-ES" noProof="0" smtClean="0"/>
              <a:pPr/>
              <a:t>08/09/2023</a:t>
            </a:fld>
            <a:endParaRPr lang="es-ES" noProof="0" dirty="0"/>
          </a:p>
        </p:txBody>
      </p:sp>
      <p:sp>
        <p:nvSpPr>
          <p:cNvPr id="23" name="Marcador de posición de pie de página 22"/>
          <p:cNvSpPr>
            <a:spLocks noGrp="1"/>
          </p:cNvSpPr>
          <p:nvPr>
            <p:ph type="ftr" sz="quarter" idx="11"/>
          </p:nvPr>
        </p:nvSpPr>
        <p:spPr/>
        <p:txBody>
          <a:bodyPr rtlCol="0"/>
          <a:lstStyle/>
          <a:p>
            <a:pPr rtl="0"/>
            <a:endParaRPr lang="es-ES" noProof="0" dirty="0"/>
          </a:p>
        </p:txBody>
      </p:sp>
      <p:sp>
        <p:nvSpPr>
          <p:cNvPr id="24" name="Marcador de posición de número de diapositiva 23"/>
          <p:cNvSpPr>
            <a:spLocks noGrp="1"/>
          </p:cNvSpPr>
          <p:nvPr>
            <p:ph type="sldNum" sz="quarter" idx="12"/>
          </p:nvPr>
        </p:nvSpPr>
        <p:spPr/>
        <p:txBody>
          <a:bodyPr rtlCol="0"/>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rtl="0">
              <a:defRPr/>
            </a:lvl1pPr>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defRPr/>
            </a:lvl1pPr>
          </a:lstStyle>
          <a:p>
            <a:fld id="{40A1DB83-C382-4684-8887-65A03EA4FFF0}" type="datetime1">
              <a:rPr lang="es-ES" noProof="0" smtClean="0"/>
              <a:pPr/>
              <a:t>08/09/2023</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6898" y="584200"/>
            <a:ext cx="2742486" cy="5588000"/>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218882" y="584200"/>
            <a:ext cx="7414869" cy="5588000"/>
          </a:xfrm>
        </p:spPr>
        <p:txBody>
          <a:bodyPr vert="eaVert" rtlCol="0"/>
          <a:lstStyle>
            <a:lvl5pPr algn="l" rtl="0">
              <a:defRPr/>
            </a:lvl5pPr>
            <a:lvl6pPr algn="l" rtl="0">
              <a:defRPr/>
            </a:lvl6pPr>
            <a:lvl7pPr algn="l" rtl="0">
              <a:defRPr/>
            </a:lvl7pPr>
            <a:lvl8pPr algn="l" rtl="0">
              <a:defRPr/>
            </a:lvl8pPr>
            <a:lvl9pPr algn="l" rtl="0">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defRPr/>
            </a:lvl1pPr>
          </a:lstStyle>
          <a:p>
            <a:fld id="{C60E81D3-9B82-44CA-B1F9-FCEFDC87935B}" type="datetime1">
              <a:rPr lang="es-ES" noProof="0" smtClean="0"/>
              <a:pPr/>
              <a:t>08/09/2023</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defRPr/>
            </a:lvl1pPr>
          </a:lstStyle>
          <a:p>
            <a:fld id="{82E48AAE-5AE8-418A-A225-B506C222F2F9}" type="datetime1">
              <a:rPr lang="es-ES" noProof="0" smtClean="0"/>
              <a:pPr/>
              <a:t>08/09/2023</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grpSp>
        <p:nvGrpSpPr>
          <p:cNvPr id="11" name="diagonales"/>
          <p:cNvGrpSpPr/>
          <p:nvPr/>
        </p:nvGrpSpPr>
        <p:grpSpPr>
          <a:xfrm>
            <a:off x="7516443" y="4145281"/>
            <a:ext cx="4686117" cy="2731407"/>
            <a:chOff x="5638800" y="3108960"/>
            <a:chExt cx="3515503" cy="2048555"/>
          </a:xfrm>
        </p:grpSpPr>
        <p:cxnSp>
          <p:nvCxnSpPr>
            <p:cNvPr id="12" name="Conector recto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Conector recto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Conector recto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ítulo 1"/>
          <p:cNvSpPr>
            <a:spLocks noGrp="1"/>
          </p:cNvSpPr>
          <p:nvPr>
            <p:ph type="title"/>
          </p:nvPr>
        </p:nvSpPr>
        <p:spPr>
          <a:xfrm>
            <a:off x="1625177" y="2209801"/>
            <a:ext cx="8938472" cy="2764335"/>
          </a:xfrm>
        </p:spPr>
        <p:txBody>
          <a:bodyPr rtlCol="0" anchor="b">
            <a:normAutofit/>
          </a:bodyPr>
          <a:lstStyle>
            <a:lvl1pPr algn="l" rtl="0">
              <a:defRPr sz="5400" b="0" cap="none" baseline="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625176" y="4951266"/>
            <a:ext cx="7069519" cy="1220933"/>
          </a:xfrm>
        </p:spPr>
        <p:txBody>
          <a:bodyPr rtlCol="0" anchor="t">
            <a:normAutofit/>
          </a:bodyPr>
          <a:lstStyle>
            <a:lvl1pPr marL="0" indent="0" algn="l" rtl="0">
              <a:spcBef>
                <a:spcPts val="0"/>
              </a:spcBef>
              <a:buNone/>
              <a:defRPr sz="2800" cap="all" spc="200" baseline="0">
                <a:solidFill>
                  <a:schemeClr val="accent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es-ES" noProof="0"/>
              <a:t>Haga clic para modificar los estilos de texto del patrón</a:t>
            </a:r>
          </a:p>
        </p:txBody>
      </p:sp>
      <p:sp>
        <p:nvSpPr>
          <p:cNvPr id="4" name="Marcador de posición de fecha 3"/>
          <p:cNvSpPr>
            <a:spLocks noGrp="1"/>
          </p:cNvSpPr>
          <p:nvPr>
            <p:ph type="dt" sz="half" idx="10"/>
          </p:nvPr>
        </p:nvSpPr>
        <p:spPr/>
        <p:txBody>
          <a:bodyPr rtlCol="0"/>
          <a:lstStyle>
            <a:lvl1pPr>
              <a:defRPr/>
            </a:lvl1pPr>
          </a:lstStyle>
          <a:p>
            <a:fld id="{AA1D35CA-82F5-4AD4-B9EC-66E805B73542}" type="datetime1">
              <a:rPr lang="es-ES" noProof="0" smtClean="0"/>
              <a:pPr/>
              <a:t>08/09/2023</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218883"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500707"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a:lvl8pPr>
            <a:lvl9pPr algn="l" rtl="0">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fecha 4"/>
          <p:cNvSpPr>
            <a:spLocks noGrp="1"/>
          </p:cNvSpPr>
          <p:nvPr>
            <p:ph type="dt" sz="half" idx="10"/>
          </p:nvPr>
        </p:nvSpPr>
        <p:spPr/>
        <p:txBody>
          <a:bodyPr rtlCol="0"/>
          <a:lstStyle>
            <a:lvl1pPr>
              <a:defRPr/>
            </a:lvl1pPr>
          </a:lstStyle>
          <a:p>
            <a:fld id="{834CCE92-710B-4678-B1B1-EFCAA5CDF075}" type="datetime1">
              <a:rPr lang="es-ES" noProof="0" smtClean="0"/>
              <a:pPr/>
              <a:t>08/09/2023</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218883"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218883"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baseline="0"/>
            </a:lvl7pPr>
            <a:lvl8pPr algn="l" rtl="0">
              <a:defRPr sz="2000" baseline="0"/>
            </a:lvl8pPr>
            <a:lvl9pPr algn="l" rtl="0">
              <a:defRPr sz="20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496644"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500707"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baseline="0"/>
            </a:lvl6pPr>
            <a:lvl7pPr algn="l" rtl="0">
              <a:defRPr sz="2000" baseline="0"/>
            </a:lvl7pPr>
            <a:lvl8pPr algn="l" rtl="0">
              <a:defRPr sz="2000" baseline="0"/>
            </a:lvl8pPr>
            <a:lvl9pPr algn="l" rtl="0">
              <a:defRPr sz="20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fecha 6"/>
          <p:cNvSpPr>
            <a:spLocks noGrp="1"/>
          </p:cNvSpPr>
          <p:nvPr>
            <p:ph type="dt" sz="half" idx="10"/>
          </p:nvPr>
        </p:nvSpPr>
        <p:spPr/>
        <p:txBody>
          <a:bodyPr rtlCol="0"/>
          <a:lstStyle>
            <a:lvl1pPr>
              <a:defRPr/>
            </a:lvl1pPr>
          </a:lstStyle>
          <a:p>
            <a:fld id="{83FB0F2C-25D9-4D7E-B43A-29A2E16C960D}" type="datetime1">
              <a:rPr lang="es-ES" noProof="0" smtClean="0"/>
              <a:pPr/>
              <a:t>08/09/2023</a:t>
            </a:fld>
            <a:endParaRPr lang="es-ES" noProof="0"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lvl1pPr>
              <a:defRPr/>
            </a:lvl1pPr>
          </a:lstStyle>
          <a:p>
            <a:fld id="{FD34687D-B11B-47A5-95F6-B79DA932A6DF}" type="datetime1">
              <a:rPr lang="es-ES" noProof="0" smtClean="0"/>
              <a:pPr/>
              <a:t>08/09/2023</a:t>
            </a:fld>
            <a:endParaRPr lang="es-ES" noProof="0"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lvl1pPr>
              <a:defRPr/>
            </a:lvl1pPr>
          </a:lstStyle>
          <a:p>
            <a:fld id="{93C656DE-1E46-4450-9484-A739B4FADFBC}" type="datetime1">
              <a:rPr lang="es-ES" noProof="0" smtClean="0"/>
              <a:pPr/>
              <a:t>08/09/2023</a:t>
            </a:fld>
            <a:endParaRPr lang="es-ES" noProof="0"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es-ES" noProof="0"/>
              <a:t>Haga clic para modificar los estilos de texto del patrón</a:t>
            </a:r>
          </a:p>
        </p:txBody>
      </p:sp>
      <p:sp>
        <p:nvSpPr>
          <p:cNvPr id="3" name="Marcador de posición de contenido 2"/>
          <p:cNvSpPr>
            <a:spLocks noGrp="1"/>
          </p:cNvSpPr>
          <p:nvPr>
            <p:ph idx="1"/>
          </p:nvPr>
        </p:nvSpPr>
        <p:spPr>
          <a:xfrm>
            <a:off x="5484971" y="584200"/>
            <a:ext cx="6094413" cy="558800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fecha 4"/>
          <p:cNvSpPr>
            <a:spLocks noGrp="1"/>
          </p:cNvSpPr>
          <p:nvPr>
            <p:ph type="dt" sz="half" idx="10"/>
          </p:nvPr>
        </p:nvSpPr>
        <p:spPr/>
        <p:txBody>
          <a:bodyPr rtlCol="0"/>
          <a:lstStyle>
            <a:lvl1pPr>
              <a:defRPr/>
            </a:lvl1pPr>
          </a:lstStyle>
          <a:p>
            <a:fld id="{EEA77F8B-D469-4ECD-B91E-3B01AD692331}" type="datetime1">
              <a:rPr lang="es-ES" noProof="0" smtClean="0"/>
              <a:pPr/>
              <a:t>08/09/2023</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es-ES" noProof="0"/>
              <a:t>Haga clic para modificar los estilos de texto del patrón</a:t>
            </a:r>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a:xfrm>
            <a:off x="5484971" y="584200"/>
            <a:ext cx="6094413" cy="5588000"/>
          </a:xfrm>
          <a:ln w="12700">
            <a:solidFill>
              <a:schemeClr val="bg1">
                <a:lumMod val="75000"/>
                <a:lumOff val="25000"/>
              </a:schemeClr>
            </a:solidFill>
            <a:miter lim="800000"/>
          </a:ln>
        </p:spPr>
        <p:txBody>
          <a:bodyPr rtlCol="0">
            <a:normAutofit/>
          </a:bodyPr>
          <a:lstStyle>
            <a:lvl1pPr marL="0" indent="0" algn="l" rtl="0">
              <a:buNone/>
              <a:defRPr sz="28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es-ES" noProof="0"/>
              <a:t>Haga clic en el icono para agregar una imagen</a:t>
            </a:r>
            <a:endParaRPr lang="es-ES" noProof="0" dirty="0"/>
          </a:p>
        </p:txBody>
      </p:sp>
      <p:sp>
        <p:nvSpPr>
          <p:cNvPr id="5" name="Marcador de posición de fecha 4"/>
          <p:cNvSpPr>
            <a:spLocks noGrp="1"/>
          </p:cNvSpPr>
          <p:nvPr>
            <p:ph type="dt" sz="half" idx="10"/>
          </p:nvPr>
        </p:nvSpPr>
        <p:spPr/>
        <p:txBody>
          <a:bodyPr rtlCol="0"/>
          <a:lstStyle>
            <a:lvl1pPr>
              <a:defRPr/>
            </a:lvl1pPr>
          </a:lstStyle>
          <a:p>
            <a:fld id="{49BA7B1C-709E-4257-93A5-EC2F0807D42F}" type="datetime1">
              <a:rPr lang="es-ES" noProof="0" smtClean="0"/>
              <a:pPr/>
              <a:t>08/09/2023</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C014DD1E-5D91-48A3-AD6D-45FBA980D106}" type="slidenum">
              <a:rPr lang="es-ES" noProof="0" smtClean="0"/>
              <a:t>‹Nº›</a:t>
            </a:fld>
            <a:endParaRPr lang="es-ES" noProof="0" dirty="0"/>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íneas a la izquierda"/>
          <p:cNvGrpSpPr/>
          <p:nvPr/>
        </p:nvGrpSpPr>
        <p:grpSpPr>
          <a:xfrm>
            <a:off x="-15870" y="-3174"/>
            <a:ext cx="819993" cy="5229225"/>
            <a:chOff x="-11906" y="-2381"/>
            <a:chExt cx="615155" cy="3921919"/>
          </a:xfrm>
        </p:grpSpPr>
        <p:sp>
          <p:nvSpPr>
            <p:cNvPr id="10" name="Forma libre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1" name="Forma libre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4" name="Forma libre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sp>
        <p:nvSpPr>
          <p:cNvPr id="2" name="Marcador de posición de título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fld id="{35C83AD5-F5AF-4BDC-901E-85A05CCFFAAA}" type="datetime1">
              <a:rPr lang="es-ES" noProof="0" smtClean="0"/>
              <a:pPr/>
              <a:t>08/09/2023</a:t>
            </a:fld>
            <a:endParaRPr lang="es-ES" noProof="0" dirty="0"/>
          </a:p>
        </p:txBody>
      </p:sp>
      <p:sp>
        <p:nvSpPr>
          <p:cNvPr id="5" name="Marcador de posición de pie de página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rtl="0">
              <a:defRPr sz="1200">
                <a:solidFill>
                  <a:schemeClr val="tx1">
                    <a:tint val="75000"/>
                  </a:schemeClr>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rtl="0">
              <a:defRPr sz="1200">
                <a:solidFill>
                  <a:schemeClr val="tx1">
                    <a:tint val="75000"/>
                  </a:schemeClr>
                </a:solidFill>
              </a:defRPr>
            </a:lvl1pPr>
          </a:lstStyle>
          <a:p>
            <a:fld id="{C014DD1E-5D91-48A3-AD6D-45FBA980D106}" type="slidenum">
              <a:rPr lang="es-ES" smtClean="0"/>
              <a:pPr/>
              <a:t>‹Nº›</a:t>
            </a:fld>
            <a:endParaRPr lang="es-ES"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85900" y="659794"/>
            <a:ext cx="2664296" cy="432048"/>
          </a:xfrm>
        </p:spPr>
        <p:txBody>
          <a:bodyPr rtlCol="0">
            <a:normAutofit fontScale="90000"/>
          </a:bodyPr>
          <a:lstStyle/>
          <a:p>
            <a:br>
              <a:rPr lang="es-ES" sz="2000" b="1" dirty="0">
                <a:effectLst/>
                <a:latin typeface="Times New Roman" panose="02020603050405020304" pitchFamily="18" charset="0"/>
                <a:ea typeface="Times New Roman" panose="02020603050405020304" pitchFamily="18" charset="0"/>
              </a:rPr>
            </a:br>
            <a:br>
              <a:rPr lang="es-ES" sz="2000" b="1" dirty="0">
                <a:effectLst/>
                <a:latin typeface="Times New Roman" panose="02020603050405020304" pitchFamily="18" charset="0"/>
                <a:ea typeface="Times New Roman" panose="02020603050405020304" pitchFamily="18" charset="0"/>
              </a:rPr>
            </a:br>
            <a:br>
              <a:rPr lang="es-ES" sz="2000" b="1" dirty="0">
                <a:effectLst/>
                <a:latin typeface="Times New Roman" panose="02020603050405020304" pitchFamily="18" charset="0"/>
                <a:ea typeface="Times New Roman" panose="02020603050405020304" pitchFamily="18" charset="0"/>
              </a:rPr>
            </a:br>
            <a:br>
              <a:rPr lang="es-ES" sz="1800" dirty="0">
                <a:effectLst/>
                <a:latin typeface="Times New Roman" panose="02020603050405020304" pitchFamily="18" charset="0"/>
                <a:ea typeface="Times New Roman" panose="02020603050405020304" pitchFamily="18" charset="0"/>
              </a:rPr>
            </a:br>
            <a:r>
              <a:rPr lang="es-ES" sz="2200" b="1" dirty="0">
                <a:effectLst/>
                <a:latin typeface="Times New Roman" panose="02020603050405020304" pitchFamily="18" charset="0"/>
                <a:ea typeface="Times New Roman" panose="02020603050405020304" pitchFamily="18" charset="0"/>
              </a:rPr>
              <a:t>Trabajo Fin de Grado</a:t>
            </a:r>
            <a:endParaRPr lang="es-ES" sz="2200" dirty="0"/>
          </a:p>
        </p:txBody>
      </p:sp>
      <p:sp>
        <p:nvSpPr>
          <p:cNvPr id="5" name="Subtítulo 4"/>
          <p:cNvSpPr>
            <a:spLocks noGrp="1"/>
          </p:cNvSpPr>
          <p:nvPr>
            <p:ph type="subTitle" idx="1"/>
          </p:nvPr>
        </p:nvSpPr>
        <p:spPr>
          <a:xfrm>
            <a:off x="1726747" y="2060848"/>
            <a:ext cx="8735325" cy="1752600"/>
          </a:xfrm>
        </p:spPr>
        <p:txBody>
          <a:bodyPr rtlCol="0">
            <a:normAutofit/>
          </a:bodyPr>
          <a:lstStyle/>
          <a:p>
            <a:pPr algn="ctr"/>
            <a:r>
              <a:rPr lang="es-ES_tradnl" sz="2600" dirty="0">
                <a:solidFill>
                  <a:schemeClr val="tx1"/>
                </a:solidFill>
                <a:effectLst/>
                <a:latin typeface="Times New Roman" panose="02020603050405020304" pitchFamily="18" charset="0"/>
                <a:ea typeface="Times New Roman" panose="02020603050405020304" pitchFamily="18" charset="0"/>
              </a:rPr>
              <a:t>Plataforma basada en Python para transformación e integración de datos abiertos (open data) sobre servicios de análisis y visualización</a:t>
            </a:r>
            <a:endParaRPr lang="es-ES" sz="2600" dirty="0">
              <a:solidFill>
                <a:schemeClr val="tx1"/>
              </a:solidFill>
              <a:effectLst/>
              <a:latin typeface="Times New Roman" panose="02020603050405020304" pitchFamily="18" charset="0"/>
              <a:ea typeface="Times New Roman" panose="02020603050405020304" pitchFamily="18" charset="0"/>
            </a:endParaRPr>
          </a:p>
        </p:txBody>
      </p:sp>
      <p:sp>
        <p:nvSpPr>
          <p:cNvPr id="3" name="CuadroTexto 2">
            <a:extLst>
              <a:ext uri="{FF2B5EF4-FFF2-40B4-BE49-F238E27FC236}">
                <a16:creationId xmlns:a16="http://schemas.microsoft.com/office/drawing/2014/main" id="{EAB016D4-32F7-CC69-2A2D-7CE6F070EE37}"/>
              </a:ext>
            </a:extLst>
          </p:cNvPr>
          <p:cNvSpPr txBox="1"/>
          <p:nvPr/>
        </p:nvSpPr>
        <p:spPr>
          <a:xfrm>
            <a:off x="526204" y="4966156"/>
            <a:ext cx="4583687" cy="738664"/>
          </a:xfrm>
          <a:prstGeom prst="rect">
            <a:avLst/>
          </a:prstGeom>
          <a:noFill/>
        </p:spPr>
        <p:txBody>
          <a:bodyPr wrap="square" rtlCol="0">
            <a:spAutoFit/>
          </a:bodyPr>
          <a:lstStyle/>
          <a:p>
            <a:r>
              <a:rPr lang="es-ES" sz="1400" b="1" dirty="0">
                <a:effectLst/>
                <a:latin typeface="Times New Roman" panose="02020603050405020304" pitchFamily="18" charset="0"/>
                <a:ea typeface="Times New Roman" panose="02020603050405020304" pitchFamily="18" charset="0"/>
              </a:rPr>
              <a:t>Autor: </a:t>
            </a:r>
            <a:r>
              <a:rPr lang="es-ES" sz="1400" dirty="0">
                <a:effectLst/>
                <a:latin typeface="Times New Roman" panose="02020603050405020304" pitchFamily="18" charset="0"/>
                <a:ea typeface="Times New Roman" panose="02020603050405020304" pitchFamily="18" charset="0"/>
              </a:rPr>
              <a:t>Marcos Navarro Juan</a:t>
            </a:r>
          </a:p>
          <a:p>
            <a:r>
              <a:rPr lang="es-ES" sz="1400" dirty="0">
                <a:effectLst/>
                <a:latin typeface="Times New Roman" panose="02020603050405020304" pitchFamily="18" charset="0"/>
                <a:ea typeface="Times New Roman" panose="02020603050405020304" pitchFamily="18" charset="0"/>
              </a:rPr>
              <a:t> </a:t>
            </a:r>
          </a:p>
          <a:p>
            <a:r>
              <a:rPr lang="es-ES" sz="1400" b="1" dirty="0">
                <a:effectLst/>
                <a:latin typeface="Times New Roman" panose="02020603050405020304" pitchFamily="18" charset="0"/>
                <a:ea typeface="Times New Roman" panose="02020603050405020304" pitchFamily="18" charset="0"/>
              </a:rPr>
              <a:t>Tutor: </a:t>
            </a:r>
            <a:r>
              <a:rPr lang="es-ES_tradnl" sz="1400" dirty="0">
                <a:effectLst/>
                <a:latin typeface="Times New Roman" panose="02020603050405020304" pitchFamily="18" charset="0"/>
                <a:ea typeface="Times New Roman" panose="02020603050405020304" pitchFamily="18" charset="0"/>
              </a:rPr>
              <a:t>Manuel De </a:t>
            </a:r>
            <a:r>
              <a:rPr lang="es-ES_tradnl" sz="1400" dirty="0" err="1">
                <a:effectLst/>
                <a:latin typeface="Times New Roman" panose="02020603050405020304" pitchFamily="18" charset="0"/>
                <a:ea typeface="Times New Roman" panose="02020603050405020304" pitchFamily="18" charset="0"/>
              </a:rPr>
              <a:t>Buenaga</a:t>
            </a:r>
            <a:r>
              <a:rPr lang="es-ES_tradnl" sz="1400" dirty="0">
                <a:effectLst/>
                <a:latin typeface="Times New Roman" panose="02020603050405020304" pitchFamily="18" charset="0"/>
                <a:ea typeface="Times New Roman" panose="02020603050405020304" pitchFamily="18" charset="0"/>
              </a:rPr>
              <a:t> Rodríguez</a:t>
            </a:r>
            <a:endParaRPr lang="es-ES" sz="1400" dirty="0">
              <a:effectLst/>
              <a:latin typeface="Times New Roman" panose="02020603050405020304" pitchFamily="18" charset="0"/>
              <a:ea typeface="Times New Roman" panose="02020603050405020304" pitchFamily="18" charset="0"/>
            </a:endParaRPr>
          </a:p>
        </p:txBody>
      </p:sp>
      <p:sp>
        <p:nvSpPr>
          <p:cNvPr id="4" name="CuadroTexto 3">
            <a:extLst>
              <a:ext uri="{FF2B5EF4-FFF2-40B4-BE49-F238E27FC236}">
                <a16:creationId xmlns:a16="http://schemas.microsoft.com/office/drawing/2014/main" id="{F10B7E9E-927C-9486-67BA-30E2590D9E0E}"/>
              </a:ext>
            </a:extLst>
          </p:cNvPr>
          <p:cNvSpPr txBox="1"/>
          <p:nvPr/>
        </p:nvSpPr>
        <p:spPr>
          <a:xfrm>
            <a:off x="5819335" y="5397043"/>
            <a:ext cx="779133" cy="338554"/>
          </a:xfrm>
          <a:prstGeom prst="rect">
            <a:avLst/>
          </a:prstGeom>
          <a:noFill/>
        </p:spPr>
        <p:txBody>
          <a:bodyPr wrap="square" rtlCol="0">
            <a:spAutoFit/>
          </a:bodyPr>
          <a:lstStyle/>
          <a:p>
            <a:r>
              <a:rPr lang="es-ES" sz="1600" dirty="0"/>
              <a:t>2023</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04382" y="256762"/>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Fuentes de Datos Abiertas</a:t>
            </a:r>
            <a:r>
              <a:rPr lang="es-ES" sz="2200" b="1" dirty="0">
                <a:latin typeface="Times New Roman" panose="02020603050405020304" pitchFamily="18" charset="0"/>
                <a:cs typeface="Times New Roman" panose="02020603050405020304" pitchFamily="18" charset="0"/>
              </a:rPr>
              <a:t>.</a:t>
            </a:r>
          </a:p>
        </p:txBody>
      </p:sp>
      <p:sp>
        <p:nvSpPr>
          <p:cNvPr id="14" name="Marcador de posición de contenido 13"/>
          <p:cNvSpPr>
            <a:spLocks noGrp="1"/>
          </p:cNvSpPr>
          <p:nvPr>
            <p:ph idx="1"/>
          </p:nvPr>
        </p:nvSpPr>
        <p:spPr>
          <a:xfrm>
            <a:off x="1413892" y="1052736"/>
            <a:ext cx="9145016" cy="579949"/>
          </a:xfrm>
        </p:spPr>
        <p:txBody>
          <a:bodyPr rtlCol="0">
            <a:noAutofit/>
          </a:bodyPr>
          <a:lstStyle/>
          <a:p>
            <a:pPr marL="0" indent="0" algn="just" rtl="0">
              <a:buNone/>
            </a:pPr>
            <a:r>
              <a:rPr lang="es-ES" kern="0">
                <a:effectLst/>
                <a:latin typeface="Times New Roman" panose="02020603050405020304" pitchFamily="18" charset="0"/>
                <a:ea typeface="Times New Roman" panose="02020603050405020304" pitchFamily="18" charset="0"/>
              </a:rPr>
              <a:t>Calificación de las diferentes fuentes de datos abiertas.</a:t>
            </a:r>
            <a:endParaRPr lang="es-ES" dirty="0">
              <a:latin typeface="Times New Roman" panose="02020603050405020304" pitchFamily="18" charset="0"/>
              <a:cs typeface="Times New Roman" panose="02020603050405020304" pitchFamily="18" charset="0"/>
            </a:endParaRPr>
          </a:p>
        </p:txBody>
      </p:sp>
      <p:graphicFrame>
        <p:nvGraphicFramePr>
          <p:cNvPr id="3" name="Tabla 2">
            <a:extLst>
              <a:ext uri="{FF2B5EF4-FFF2-40B4-BE49-F238E27FC236}">
                <a16:creationId xmlns:a16="http://schemas.microsoft.com/office/drawing/2014/main" id="{6EF11C4B-6A60-0A35-5C26-E56A777507F9}"/>
              </a:ext>
            </a:extLst>
          </p:cNvPr>
          <p:cNvGraphicFramePr>
            <a:graphicFrameLocks noGrp="1"/>
          </p:cNvGraphicFramePr>
          <p:nvPr>
            <p:extLst>
              <p:ext uri="{D42A27DB-BD31-4B8C-83A1-F6EECF244321}">
                <p14:modId xmlns:p14="http://schemas.microsoft.com/office/powerpoint/2010/main" val="3842923949"/>
              </p:ext>
            </p:extLst>
          </p:nvPr>
        </p:nvGraphicFramePr>
        <p:xfrm>
          <a:off x="1413892" y="1848710"/>
          <a:ext cx="9361040" cy="4367883"/>
        </p:xfrm>
        <a:graphic>
          <a:graphicData uri="http://schemas.openxmlformats.org/drawingml/2006/table">
            <a:tbl>
              <a:tblPr firstRow="1" firstCol="1" bandRow="1">
                <a:tableStyleId>{5C22544A-7EE6-4342-B048-85BDC9FD1C3A}</a:tableStyleId>
              </a:tblPr>
              <a:tblGrid>
                <a:gridCol w="1886332">
                  <a:extLst>
                    <a:ext uri="{9D8B030D-6E8A-4147-A177-3AD203B41FA5}">
                      <a16:colId xmlns:a16="http://schemas.microsoft.com/office/drawing/2014/main" val="583087436"/>
                    </a:ext>
                  </a:extLst>
                </a:gridCol>
                <a:gridCol w="1306001">
                  <a:extLst>
                    <a:ext uri="{9D8B030D-6E8A-4147-A177-3AD203B41FA5}">
                      <a16:colId xmlns:a16="http://schemas.microsoft.com/office/drawing/2014/main" val="2250593727"/>
                    </a:ext>
                  </a:extLst>
                </a:gridCol>
                <a:gridCol w="1595656">
                  <a:extLst>
                    <a:ext uri="{9D8B030D-6E8A-4147-A177-3AD203B41FA5}">
                      <a16:colId xmlns:a16="http://schemas.microsoft.com/office/drawing/2014/main" val="4104043984"/>
                    </a:ext>
                  </a:extLst>
                </a:gridCol>
                <a:gridCol w="1596678">
                  <a:extLst>
                    <a:ext uri="{9D8B030D-6E8A-4147-A177-3AD203B41FA5}">
                      <a16:colId xmlns:a16="http://schemas.microsoft.com/office/drawing/2014/main" val="2128715642"/>
                    </a:ext>
                  </a:extLst>
                </a:gridCol>
                <a:gridCol w="1166803">
                  <a:extLst>
                    <a:ext uri="{9D8B030D-6E8A-4147-A177-3AD203B41FA5}">
                      <a16:colId xmlns:a16="http://schemas.microsoft.com/office/drawing/2014/main" val="2120311798"/>
                    </a:ext>
                  </a:extLst>
                </a:gridCol>
                <a:gridCol w="1809570">
                  <a:extLst>
                    <a:ext uri="{9D8B030D-6E8A-4147-A177-3AD203B41FA5}">
                      <a16:colId xmlns:a16="http://schemas.microsoft.com/office/drawing/2014/main" val="667297598"/>
                    </a:ext>
                  </a:extLst>
                </a:gridCol>
              </a:tblGrid>
              <a:tr h="578875">
                <a:tc>
                  <a:txBody>
                    <a:bodyPr/>
                    <a:lstStyle/>
                    <a:p>
                      <a:pPr algn="ctr">
                        <a:lnSpc>
                          <a:spcPct val="107000"/>
                        </a:lnSpc>
                      </a:pPr>
                      <a:r>
                        <a:rPr lang="es-ES_tradnl" sz="1100" kern="100">
                          <a:effectLst/>
                        </a:rPr>
                        <a:t>Nombre</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1100" kern="100">
                          <a:effectLst/>
                        </a:rPr>
                        <a:t>Temática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1100" kern="100">
                          <a:effectLst/>
                        </a:rPr>
                        <a:t>Tipo de Estructura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1100" kern="100">
                          <a:effectLst/>
                        </a:rPr>
                        <a:t>Complejidad de Extracción</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1100" kern="100" dirty="0">
                          <a:effectLst/>
                        </a:rPr>
                        <a:t>Tipo de Archivo</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1100" kern="100">
                          <a:effectLst/>
                        </a:rPr>
                        <a:t>Suministrador</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57297612"/>
                  </a:ext>
                </a:extLst>
              </a:tr>
              <a:tr h="473626">
                <a:tc>
                  <a:txBody>
                    <a:bodyPr/>
                    <a:lstStyle/>
                    <a:p>
                      <a:pPr algn="ctr">
                        <a:lnSpc>
                          <a:spcPct val="107000"/>
                        </a:lnSpc>
                      </a:pPr>
                      <a:r>
                        <a:rPr lang="es-ES" sz="900" kern="100">
                          <a:effectLst/>
                        </a:rPr>
                        <a:t>Incendios producidos en España entre el 2006 y el 2015.</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Eulogh.</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Semi Estructurada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Media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PDF</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Gobierno de España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11292380"/>
                  </a:ext>
                </a:extLst>
              </a:tr>
              <a:tr h="473626">
                <a:tc>
                  <a:txBody>
                    <a:bodyPr/>
                    <a:lstStyle/>
                    <a:p>
                      <a:pPr algn="ctr">
                        <a:lnSpc>
                          <a:spcPct val="107000"/>
                        </a:lnSpc>
                      </a:pPr>
                      <a:r>
                        <a:rPr lang="es-ES" sz="900" kern="100">
                          <a:effectLst/>
                        </a:rPr>
                        <a:t>Concesión de Nacionalidad Española entre el 2010 y el 2019</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Eulogh.</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Estructurada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Baja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dirty="0">
                          <a:effectLst/>
                        </a:rPr>
                        <a:t> </a:t>
                      </a:r>
                      <a:endParaRPr lang="es-ES" sz="1100" kern="100" dirty="0">
                        <a:effectLst/>
                      </a:endParaRPr>
                    </a:p>
                    <a:p>
                      <a:pPr algn="ctr">
                        <a:lnSpc>
                          <a:spcPct val="107000"/>
                        </a:lnSpc>
                      </a:pPr>
                      <a:r>
                        <a:rPr lang="es-ES_tradnl" sz="900" kern="100" dirty="0">
                          <a:effectLst/>
                        </a:rPr>
                        <a:t>xlsx</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Gobierno de España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8630517"/>
                  </a:ext>
                </a:extLst>
              </a:tr>
              <a:tr h="473626">
                <a:tc>
                  <a:txBody>
                    <a:bodyPr/>
                    <a:lstStyle/>
                    <a:p>
                      <a:pPr algn="ctr">
                        <a:lnSpc>
                          <a:spcPct val="107000"/>
                        </a:lnSpc>
                      </a:pPr>
                      <a:r>
                        <a:rPr lang="es-ES" sz="900" kern="100">
                          <a:effectLst/>
                        </a:rPr>
                        <a:t>Capacidad Asistencial durante la Covid-19</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Eulogh.</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Estructurada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Baja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dirty="0">
                          <a:effectLst/>
                        </a:rPr>
                        <a:t>CSV</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Gobierno de España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41525661"/>
                  </a:ext>
                </a:extLst>
              </a:tr>
              <a:tr h="473626">
                <a:tc>
                  <a:txBody>
                    <a:bodyPr/>
                    <a:lstStyle/>
                    <a:p>
                      <a:pPr algn="ctr">
                        <a:lnSpc>
                          <a:spcPct val="107000"/>
                        </a:lnSpc>
                      </a:pPr>
                      <a:r>
                        <a:rPr lang="es-ES" sz="900" kern="100">
                          <a:effectLst/>
                        </a:rPr>
                        <a:t>Catálogo de Parques Municipales en la Comunidad de Madrid</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Smacite y Eulogh</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No estructurada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Alta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PDF</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Ayuntamiento de Madrid</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57673409"/>
                  </a:ext>
                </a:extLst>
              </a:tr>
              <a:tr h="473626">
                <a:tc>
                  <a:txBody>
                    <a:bodyPr/>
                    <a:lstStyle/>
                    <a:p>
                      <a:pPr algn="ctr">
                        <a:lnSpc>
                          <a:spcPct val="107000"/>
                        </a:lnSpc>
                      </a:pPr>
                      <a:r>
                        <a:rPr lang="es-ES" sz="900" kern="100">
                          <a:effectLst/>
                        </a:rPr>
                        <a:t>Siniestralidad en la Carreteras en la Ciudad de Madrid</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Smacite</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Estructurada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Baja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xlsx</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Gobierno de España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33862245"/>
                  </a:ext>
                </a:extLst>
              </a:tr>
              <a:tr h="473626">
                <a:tc>
                  <a:txBody>
                    <a:bodyPr/>
                    <a:lstStyle/>
                    <a:p>
                      <a:pPr algn="ctr">
                        <a:lnSpc>
                          <a:spcPct val="107000"/>
                        </a:lnSpc>
                      </a:pPr>
                      <a:r>
                        <a:rPr lang="es-ES" sz="900" kern="100">
                          <a:effectLst/>
                        </a:rPr>
                        <a:t>Población por Provincias de España 1996-2021</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Smacite y Eulogh</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Estructurada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Baja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xlsx</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INE.</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16676952"/>
                  </a:ext>
                </a:extLst>
              </a:tr>
              <a:tr h="473626">
                <a:tc>
                  <a:txBody>
                    <a:bodyPr/>
                    <a:lstStyle/>
                    <a:p>
                      <a:pPr algn="ctr">
                        <a:lnSpc>
                          <a:spcPct val="107000"/>
                        </a:lnSpc>
                      </a:pPr>
                      <a:r>
                        <a:rPr lang="es-ES" sz="900" kern="100">
                          <a:effectLst/>
                        </a:rPr>
                        <a:t>Población por Países en la unión europea 2001-2022</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Eulogh</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Estructurada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Baja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xlsx</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Eurostat</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8608023"/>
                  </a:ext>
                </a:extLst>
              </a:tr>
              <a:tr h="473626">
                <a:tc>
                  <a:txBody>
                    <a:bodyPr/>
                    <a:lstStyle/>
                    <a:p>
                      <a:pPr algn="ctr">
                        <a:lnSpc>
                          <a:spcPct val="107000"/>
                        </a:lnSpc>
                      </a:pPr>
                      <a:r>
                        <a:rPr lang="es-ES" sz="900" kern="100">
                          <a:effectLst/>
                        </a:rPr>
                        <a:t>Catálogo del Bosque Urbano de la Ciudad de Madrid</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Smacite y Eulogh</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Semi Estructurada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Media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PDF</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dirty="0">
                          <a:effectLst/>
                        </a:rPr>
                        <a:t>Ayuntamiento de Madrid</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4293607"/>
                  </a:ext>
                </a:extLst>
              </a:tr>
            </a:tbl>
          </a:graphicData>
        </a:graphic>
      </p:graphicFrame>
    </p:spTree>
    <p:extLst>
      <p:ext uri="{BB962C8B-B14F-4D97-AF65-F5344CB8AC3E}">
        <p14:creationId xmlns:p14="http://schemas.microsoft.com/office/powerpoint/2010/main" val="373225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04382" y="256762"/>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Proceso ETL.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413892" y="1052736"/>
            <a:ext cx="9361040" cy="579949"/>
          </a:xfrm>
        </p:spPr>
        <p:txBody>
          <a:bodyPr rtlCol="0">
            <a:noAutofit/>
          </a:bodyPr>
          <a:lstStyle/>
          <a:p>
            <a:pPr marL="0" indent="0" rtl="0">
              <a:buNone/>
            </a:pPr>
            <a:r>
              <a:rPr lang="es-ES" dirty="0">
                <a:latin typeface="Times New Roman" panose="02020603050405020304" pitchFamily="18" charset="0"/>
                <a:cs typeface="Times New Roman" panose="02020603050405020304" pitchFamily="18" charset="0"/>
              </a:rPr>
              <a:t>Fuentes de Datos Seleccionadas para el proceso ETL.</a:t>
            </a:r>
          </a:p>
        </p:txBody>
      </p:sp>
      <p:sp>
        <p:nvSpPr>
          <p:cNvPr id="2" name="CuadroTexto 1">
            <a:extLst>
              <a:ext uri="{FF2B5EF4-FFF2-40B4-BE49-F238E27FC236}">
                <a16:creationId xmlns:a16="http://schemas.microsoft.com/office/drawing/2014/main" id="{5D043764-3663-F7EC-9580-B132946714A4}"/>
              </a:ext>
            </a:extLst>
          </p:cNvPr>
          <p:cNvSpPr txBox="1"/>
          <p:nvPr/>
        </p:nvSpPr>
        <p:spPr>
          <a:xfrm>
            <a:off x="1413892" y="1660139"/>
            <a:ext cx="10009112" cy="4401205"/>
          </a:xfrm>
          <a:prstGeom prst="rect">
            <a:avLst/>
          </a:prstGeom>
          <a:noFill/>
        </p:spPr>
        <p:txBody>
          <a:bodyPr wrap="square" rtlCol="0">
            <a:spAutoFit/>
          </a:bodyPr>
          <a:lstStyle/>
          <a:p>
            <a:r>
              <a:rPr lang="es-ES" sz="2000" dirty="0">
                <a:latin typeface="Times New Roman" panose="02020603050405020304" pitchFamily="18" charset="0"/>
                <a:cs typeface="Times New Roman" panose="02020603050405020304" pitchFamily="18" charset="0"/>
              </a:rPr>
              <a:t>Se seleccionan 6 fuentes de datos a las que se le aplican el proceso ETL. Son las siguientes:</a:t>
            </a:r>
          </a:p>
          <a:p>
            <a:pPr lvl="0" algn="just"/>
            <a:endParaRPr lang="es-ES" sz="2000" dirty="0">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s-ES" sz="2000" dirty="0">
                <a:effectLst/>
                <a:latin typeface="Times New Roman" panose="02020603050405020304" pitchFamily="18" charset="0"/>
                <a:ea typeface="Times New Roman" panose="02020603050405020304" pitchFamily="18" charset="0"/>
                <a:cs typeface="Times New Roman" panose="02020603050405020304" pitchFamily="18" charset="0"/>
              </a:rPr>
              <a:t>Catálogo de Parques Municipales en la Comunidad de Madrid. Fuente de datos no estructural</a:t>
            </a:r>
            <a:r>
              <a:rPr lang="es-ES" sz="2000" dirty="0">
                <a:latin typeface="Times New Roman" panose="02020603050405020304" pitchFamily="18" charset="0"/>
                <a:ea typeface="Times New Roman" panose="02020603050405020304" pitchFamily="18" charset="0"/>
                <a:cs typeface="Times New Roman" panose="02020603050405020304" pitchFamily="18" charset="0"/>
              </a:rPr>
              <a:t>.</a:t>
            </a:r>
            <a:endParaRPr lang="es-ES"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r>
              <a:rPr lang="es-ES" sz="2000" dirty="0">
                <a:effectLst/>
                <a:latin typeface="Times New Roman" panose="02020603050405020304" pitchFamily="18" charset="0"/>
                <a:ea typeface="Times New Roman" panose="02020603050405020304" pitchFamily="18" charset="0"/>
              </a:rPr>
              <a:t> </a:t>
            </a:r>
          </a:p>
          <a:p>
            <a:pPr marL="342900" indent="-342900" algn="just">
              <a:buFont typeface="Wingdings" panose="05000000000000000000" pitchFamily="2" charset="2"/>
              <a:buChar char="§"/>
            </a:pPr>
            <a:r>
              <a:rPr lang="es-ES" sz="2000" dirty="0">
                <a:effectLst/>
                <a:latin typeface="Times New Roman" panose="02020603050405020304" pitchFamily="18" charset="0"/>
                <a:ea typeface="Times New Roman" panose="02020603050405020304" pitchFamily="18" charset="0"/>
                <a:cs typeface="Times New Roman" panose="02020603050405020304" pitchFamily="18" charset="0"/>
              </a:rPr>
              <a:t>Capacidad Asistencial durante la Covid-19. Fuente de datos</a:t>
            </a:r>
            <a:r>
              <a:rPr lang="es-ES" sz="2000" dirty="0">
                <a:latin typeface="Times New Roman" panose="02020603050405020304" pitchFamily="18" charset="0"/>
                <a:ea typeface="Times New Roman" panose="02020603050405020304" pitchFamily="18" charset="0"/>
                <a:cs typeface="Times New Roman" panose="02020603050405020304" pitchFamily="18" charset="0"/>
              </a:rPr>
              <a:t> estructura</a:t>
            </a:r>
            <a:r>
              <a:rPr lang="es-ES"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s-ES"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endParaRPr lang="es-E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s-ES" sz="2000" dirty="0">
                <a:effectLst/>
                <a:latin typeface="Times New Roman" panose="02020603050405020304" pitchFamily="18" charset="0"/>
                <a:ea typeface="Times New Roman" panose="02020603050405020304" pitchFamily="18" charset="0"/>
                <a:cs typeface="Times New Roman" panose="02020603050405020304" pitchFamily="18" charset="0"/>
              </a:rPr>
              <a:t>Incendios producidos en España entre el 2006 y el 2015. Fuente de datos semi estructurada.</a:t>
            </a:r>
            <a:endParaRPr lang="es-ES"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r>
              <a:rPr lang="es-ES" sz="2000" dirty="0">
                <a:effectLst/>
                <a:latin typeface="Times New Roman" panose="02020603050405020304" pitchFamily="18" charset="0"/>
                <a:ea typeface="Times New Roman" panose="02020603050405020304" pitchFamily="18" charset="0"/>
              </a:rPr>
              <a:t> </a:t>
            </a:r>
          </a:p>
          <a:p>
            <a:pPr marL="342900" indent="-342900" algn="just">
              <a:buFont typeface="Wingdings" panose="05000000000000000000" pitchFamily="2" charset="2"/>
              <a:buChar char="§"/>
            </a:pPr>
            <a:r>
              <a:rPr lang="es-ES" sz="2000" dirty="0">
                <a:effectLst/>
                <a:latin typeface="Times New Roman" panose="02020603050405020304" pitchFamily="18" charset="0"/>
                <a:ea typeface="Times New Roman" panose="02020603050405020304" pitchFamily="18" charset="0"/>
                <a:cs typeface="Times New Roman" panose="02020603050405020304" pitchFamily="18" charset="0"/>
              </a:rPr>
              <a:t>Concesión de Nacionalidad Española entre el 2010 y el 2019. Fuente de datos estructurada.</a:t>
            </a:r>
            <a:endParaRPr lang="es-ES"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r>
              <a:rPr lang="es-ES" sz="2000" dirty="0">
                <a:effectLst/>
                <a:latin typeface="Times New Roman" panose="02020603050405020304" pitchFamily="18" charset="0"/>
                <a:ea typeface="Times New Roman" panose="02020603050405020304" pitchFamily="18" charset="0"/>
              </a:rPr>
              <a:t> </a:t>
            </a:r>
          </a:p>
          <a:p>
            <a:pPr marL="342900" indent="-342900" algn="just">
              <a:buFont typeface="Wingdings" panose="05000000000000000000" pitchFamily="2" charset="2"/>
              <a:buChar char="§"/>
            </a:pPr>
            <a:r>
              <a:rPr lang="es-ES" sz="2000" dirty="0">
                <a:effectLst/>
                <a:latin typeface="Times New Roman" panose="02020603050405020304" pitchFamily="18" charset="0"/>
                <a:ea typeface="Times New Roman" panose="02020603050405020304" pitchFamily="18" charset="0"/>
                <a:cs typeface="Times New Roman" panose="02020603050405020304" pitchFamily="18" charset="0"/>
              </a:rPr>
              <a:t>Catálogo del Bosque Urbano de la Ciudad de Madrid. Fuente de datos semi estructurada.</a:t>
            </a:r>
            <a:endParaRPr lang="es-ES"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r>
              <a:rPr lang="es-ES_tradnl" sz="2000" dirty="0">
                <a:solidFill>
                  <a:srgbClr val="000000"/>
                </a:solidFill>
                <a:effectLst/>
                <a:latin typeface="Times New Roman" panose="02020603050405020304" pitchFamily="18" charset="0"/>
                <a:ea typeface="Times New Roman" panose="02020603050405020304" pitchFamily="18" charset="0"/>
              </a:rPr>
              <a:t> </a:t>
            </a:r>
            <a:endParaRPr lang="es-ES" sz="2000" dirty="0">
              <a:effectLst/>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
            </a:pPr>
            <a:r>
              <a:rPr lang="es-ES" sz="2000" kern="0" dirty="0">
                <a:effectLst/>
                <a:latin typeface="Times New Roman" panose="02020603050405020304" pitchFamily="18" charset="0"/>
                <a:ea typeface="Times New Roman" panose="02020603050405020304" pitchFamily="18" charset="0"/>
              </a:rPr>
              <a:t>Población por Provincias de España 1996-2021. </a:t>
            </a:r>
            <a:r>
              <a:rPr lang="es-ES" sz="2000" dirty="0">
                <a:effectLst/>
                <a:latin typeface="Times New Roman" panose="02020603050405020304" pitchFamily="18" charset="0"/>
                <a:ea typeface="Times New Roman" panose="02020603050405020304" pitchFamily="18" charset="0"/>
                <a:cs typeface="Times New Roman" panose="02020603050405020304" pitchFamily="18" charset="0"/>
              </a:rPr>
              <a:t>Fuente de datos</a:t>
            </a:r>
            <a:r>
              <a:rPr lang="es-ES" sz="2000" dirty="0">
                <a:latin typeface="Times New Roman" panose="02020603050405020304" pitchFamily="18" charset="0"/>
                <a:ea typeface="Times New Roman" panose="02020603050405020304" pitchFamily="18" charset="0"/>
                <a:cs typeface="Times New Roman" panose="02020603050405020304" pitchFamily="18" charset="0"/>
              </a:rPr>
              <a:t> </a:t>
            </a:r>
            <a:r>
              <a:rPr lang="es-ES" sz="2000" dirty="0">
                <a:effectLst/>
                <a:latin typeface="Times New Roman" panose="02020603050405020304" pitchFamily="18" charset="0"/>
                <a:ea typeface="Times New Roman" panose="02020603050405020304" pitchFamily="18" charset="0"/>
                <a:cs typeface="Times New Roman" panose="02020603050405020304" pitchFamily="18" charset="0"/>
              </a:rPr>
              <a:t>estructurada.</a:t>
            </a:r>
            <a:endParaRPr lang="es-E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984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97868" y="40739"/>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Proceso ETL.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413892" y="772133"/>
            <a:ext cx="9721080" cy="792088"/>
          </a:xfrm>
        </p:spPr>
        <p:txBody>
          <a:bodyPr rtlCol="0">
            <a:noAutofit/>
          </a:bodyPr>
          <a:lstStyle/>
          <a:p>
            <a:pPr marL="0" indent="0">
              <a:buNone/>
            </a:pPr>
            <a:r>
              <a:rPr lang="es-ES_tradnl" dirty="0">
                <a:effectLst/>
                <a:latin typeface="Times New Roman" panose="02020603050405020304" pitchFamily="18" charset="0"/>
                <a:ea typeface="Times New Roman" panose="02020603050405020304" pitchFamily="18" charset="0"/>
                <a:cs typeface="Times New Roman" panose="02020603050405020304" pitchFamily="18" charset="0"/>
              </a:rPr>
              <a:t>Catálogo de Parques Municipales en la ciudad de Madrid</a:t>
            </a:r>
            <a:r>
              <a:rPr lang="es-ES_tradnl" dirty="0">
                <a:effectLst/>
                <a:latin typeface="Times New Roman" panose="02020603050405020304" pitchFamily="18" charset="0"/>
                <a:ea typeface="Times New Roman" panose="02020603050405020304" pitchFamily="18" charset="0"/>
                <a:cs typeface="Calibri" panose="020F0502020204030204" pitchFamily="34" charset="0"/>
              </a:rPr>
              <a:t>.</a:t>
            </a:r>
            <a:endParaRPr lang="es-ES" dirty="0">
              <a:effectLst/>
              <a:latin typeface="Times New Roman" panose="02020603050405020304" pitchFamily="18" charset="0"/>
              <a:ea typeface="Times New Roman" panose="02020603050405020304" pitchFamily="18" charset="0"/>
              <a:cs typeface="Calibri" panose="020F0502020204030204" pitchFamily="34" charset="0"/>
            </a:endParaRPr>
          </a:p>
          <a:p>
            <a:pPr marL="0" indent="0" rtl="0">
              <a:buNone/>
            </a:pPr>
            <a:endParaRPr lang="es-ES"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1BD6E383-B9D1-405A-728C-79DA02174013}"/>
              </a:ext>
            </a:extLst>
          </p:cNvPr>
          <p:cNvPicPr>
            <a:picLocks noChangeAspect="1"/>
          </p:cNvPicPr>
          <p:nvPr/>
        </p:nvPicPr>
        <p:blipFill>
          <a:blip r:embed="rId3"/>
          <a:stretch>
            <a:fillRect/>
          </a:stretch>
        </p:blipFill>
        <p:spPr>
          <a:xfrm>
            <a:off x="45740" y="1340733"/>
            <a:ext cx="3723486" cy="5373216"/>
          </a:xfrm>
          <a:prstGeom prst="rect">
            <a:avLst/>
          </a:prstGeom>
        </p:spPr>
      </p:pic>
      <p:pic>
        <p:nvPicPr>
          <p:cNvPr id="7" name="Imagen 6">
            <a:extLst>
              <a:ext uri="{FF2B5EF4-FFF2-40B4-BE49-F238E27FC236}">
                <a16:creationId xmlns:a16="http://schemas.microsoft.com/office/drawing/2014/main" id="{73E14F9D-13EE-4041-338E-9AED45825375}"/>
              </a:ext>
            </a:extLst>
          </p:cNvPr>
          <p:cNvPicPr>
            <a:picLocks noChangeAspect="1"/>
          </p:cNvPicPr>
          <p:nvPr/>
        </p:nvPicPr>
        <p:blipFill>
          <a:blip r:embed="rId4"/>
          <a:stretch>
            <a:fillRect/>
          </a:stretch>
        </p:blipFill>
        <p:spPr>
          <a:xfrm>
            <a:off x="3862164" y="1924213"/>
            <a:ext cx="8116433" cy="4429743"/>
          </a:xfrm>
          <a:prstGeom prst="rect">
            <a:avLst/>
          </a:prstGeom>
        </p:spPr>
      </p:pic>
    </p:spTree>
    <p:extLst>
      <p:ext uri="{BB962C8B-B14F-4D97-AF65-F5344CB8AC3E}">
        <p14:creationId xmlns:p14="http://schemas.microsoft.com/office/powerpoint/2010/main" val="357449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04382" y="256762"/>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Proceso ETL.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413892" y="1052736"/>
            <a:ext cx="9721080" cy="792088"/>
          </a:xfrm>
        </p:spPr>
        <p:txBody>
          <a:bodyPr rtlCol="0">
            <a:noAutofit/>
          </a:bodyPr>
          <a:lstStyle/>
          <a:p>
            <a:pPr marL="0" indent="0">
              <a:buNone/>
            </a:pPr>
            <a:r>
              <a:rPr lang="es-ES" kern="0" dirty="0">
                <a:effectLst/>
                <a:latin typeface="Times New Roman" panose="02020603050405020304" pitchFamily="18" charset="0"/>
                <a:ea typeface="Times New Roman" panose="02020603050405020304" pitchFamily="18" charset="0"/>
              </a:rPr>
              <a:t>Capacidad Asistencial durante la Covid-19.</a:t>
            </a:r>
            <a:endParaRPr lang="es-ES" dirty="0">
              <a:latin typeface="Times New Roman" panose="02020603050405020304" pitchFamily="18" charset="0"/>
              <a:cs typeface="Times New Roman" panose="02020603050405020304" pitchFamily="18" charset="0"/>
            </a:endParaRPr>
          </a:p>
        </p:txBody>
      </p:sp>
      <p:pic>
        <p:nvPicPr>
          <p:cNvPr id="5" name="Imagen 4" descr="Tabla&#10;&#10;Descripción generada automáticamente">
            <a:extLst>
              <a:ext uri="{FF2B5EF4-FFF2-40B4-BE49-F238E27FC236}">
                <a16:creationId xmlns:a16="http://schemas.microsoft.com/office/drawing/2014/main" id="{ABDDA736-272A-6016-57CD-A3C8A8FAD690}"/>
              </a:ext>
            </a:extLst>
          </p:cNvPr>
          <p:cNvPicPr>
            <a:picLocks noChangeAspect="1"/>
          </p:cNvPicPr>
          <p:nvPr/>
        </p:nvPicPr>
        <p:blipFill>
          <a:blip r:embed="rId3"/>
          <a:stretch>
            <a:fillRect/>
          </a:stretch>
        </p:blipFill>
        <p:spPr>
          <a:xfrm>
            <a:off x="7750596" y="2220404"/>
            <a:ext cx="3960440" cy="4112359"/>
          </a:xfrm>
          <a:prstGeom prst="rect">
            <a:avLst/>
          </a:prstGeom>
        </p:spPr>
      </p:pic>
      <p:pic>
        <p:nvPicPr>
          <p:cNvPr id="6" name="Imagen 5" descr="Tabla&#10;&#10;Descripción generada automáticamente">
            <a:extLst>
              <a:ext uri="{FF2B5EF4-FFF2-40B4-BE49-F238E27FC236}">
                <a16:creationId xmlns:a16="http://schemas.microsoft.com/office/drawing/2014/main" id="{43BBE770-FAAD-2D12-ADB0-7825F7F9662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1764" y="2356649"/>
            <a:ext cx="7200800" cy="3908619"/>
          </a:xfrm>
          <a:prstGeom prst="rect">
            <a:avLst/>
          </a:prstGeom>
          <a:noFill/>
          <a:ln>
            <a:noFill/>
          </a:ln>
        </p:spPr>
      </p:pic>
    </p:spTree>
    <p:extLst>
      <p:ext uri="{BB962C8B-B14F-4D97-AF65-F5344CB8AC3E}">
        <p14:creationId xmlns:p14="http://schemas.microsoft.com/office/powerpoint/2010/main" val="2712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04382" y="256762"/>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Proceso ETL.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413892" y="1052736"/>
            <a:ext cx="9721080" cy="792088"/>
          </a:xfrm>
        </p:spPr>
        <p:txBody>
          <a:bodyPr rtlCol="0">
            <a:noAutofit/>
          </a:bodyPr>
          <a:lstStyle/>
          <a:p>
            <a:pPr indent="0">
              <a:spcBef>
                <a:spcPts val="200"/>
              </a:spcBef>
              <a:buNone/>
            </a:pPr>
            <a:r>
              <a:rPr lang="es-ES_tradnl" dirty="0">
                <a:effectLst/>
                <a:latin typeface="Times New Roman" panose="02020603050405020304" pitchFamily="18" charset="0"/>
                <a:ea typeface="Times New Roman" panose="02020603050405020304" pitchFamily="18" charset="0"/>
                <a:cs typeface="Times New Roman" panose="02020603050405020304" pitchFamily="18" charset="0"/>
              </a:rPr>
              <a:t>Catálogo del Bosque Urbano de la Ciudad de Madrid</a:t>
            </a:r>
            <a:r>
              <a:rPr lang="es-ES_tradnl" dirty="0">
                <a:effectLst/>
                <a:latin typeface="Times New Roman" panose="02020603050405020304" pitchFamily="18" charset="0"/>
                <a:ea typeface="Times New Roman" panose="02020603050405020304" pitchFamily="18" charset="0"/>
                <a:cs typeface="Calibri" panose="020F0502020204030204" pitchFamily="34" charset="0"/>
              </a:rPr>
              <a:t>.</a:t>
            </a:r>
            <a:endParaRPr lang="es-ES" dirty="0">
              <a:effectLst/>
              <a:latin typeface="Times New Roman" panose="02020603050405020304" pitchFamily="18" charset="0"/>
              <a:ea typeface="Times New Roman" panose="02020603050405020304" pitchFamily="18" charset="0"/>
              <a:cs typeface="Calibri" panose="020F0502020204030204" pitchFamily="34" charset="0"/>
            </a:endParaRPr>
          </a:p>
        </p:txBody>
      </p:sp>
      <p:pic>
        <p:nvPicPr>
          <p:cNvPr id="2" name="Imagen 1" descr="Tabla&#10;&#10;Descripción generada automáticamente">
            <a:extLst>
              <a:ext uri="{FF2B5EF4-FFF2-40B4-BE49-F238E27FC236}">
                <a16:creationId xmlns:a16="http://schemas.microsoft.com/office/drawing/2014/main" id="{91F1057B-8DFC-9EA3-A6BC-946B0EDEE762}"/>
              </a:ext>
            </a:extLst>
          </p:cNvPr>
          <p:cNvPicPr>
            <a:picLocks noChangeAspect="1"/>
          </p:cNvPicPr>
          <p:nvPr/>
        </p:nvPicPr>
        <p:blipFill>
          <a:blip r:embed="rId3"/>
          <a:stretch>
            <a:fillRect/>
          </a:stretch>
        </p:blipFill>
        <p:spPr>
          <a:xfrm>
            <a:off x="89654" y="2216727"/>
            <a:ext cx="5590356" cy="4398203"/>
          </a:xfrm>
          <a:prstGeom prst="rect">
            <a:avLst/>
          </a:prstGeom>
        </p:spPr>
      </p:pic>
      <p:pic>
        <p:nvPicPr>
          <p:cNvPr id="3" name="Imagen 2" descr="Imagen que contiene Texto&#10;&#10;Descripción generada automáticamente">
            <a:extLst>
              <a:ext uri="{FF2B5EF4-FFF2-40B4-BE49-F238E27FC236}">
                <a16:creationId xmlns:a16="http://schemas.microsoft.com/office/drawing/2014/main" id="{3FB9E268-87E8-6ED4-451E-ACFCE879F064}"/>
              </a:ext>
            </a:extLst>
          </p:cNvPr>
          <p:cNvPicPr>
            <a:picLocks noChangeAspect="1"/>
          </p:cNvPicPr>
          <p:nvPr/>
        </p:nvPicPr>
        <p:blipFill>
          <a:blip r:embed="rId4"/>
          <a:stretch>
            <a:fillRect/>
          </a:stretch>
        </p:blipFill>
        <p:spPr>
          <a:xfrm>
            <a:off x="5806380" y="2291592"/>
            <a:ext cx="6292791" cy="4248472"/>
          </a:xfrm>
          <a:prstGeom prst="rect">
            <a:avLst/>
          </a:prstGeom>
        </p:spPr>
      </p:pic>
    </p:spTree>
    <p:extLst>
      <p:ext uri="{BB962C8B-B14F-4D97-AF65-F5344CB8AC3E}">
        <p14:creationId xmlns:p14="http://schemas.microsoft.com/office/powerpoint/2010/main" val="172478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072130" y="0"/>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Proceso ETL.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341884" y="744334"/>
            <a:ext cx="9721080" cy="792088"/>
          </a:xfrm>
        </p:spPr>
        <p:txBody>
          <a:bodyPr rtlCol="0">
            <a:noAutofit/>
          </a:bodyPr>
          <a:lstStyle/>
          <a:p>
            <a:pPr indent="0">
              <a:spcBef>
                <a:spcPts val="200"/>
              </a:spcBef>
              <a:buNone/>
            </a:pPr>
            <a:r>
              <a:rPr lang="es-ES" kern="0" dirty="0">
                <a:effectLst/>
                <a:latin typeface="Times New Roman" panose="02020603050405020304" pitchFamily="18" charset="0"/>
                <a:ea typeface="Times New Roman" panose="02020603050405020304" pitchFamily="18" charset="0"/>
              </a:rPr>
              <a:t>Comparativa entre las librerías ETL.</a:t>
            </a:r>
            <a:endParaRPr lang="es-ES" dirty="0">
              <a:effectLst/>
              <a:latin typeface="Times New Roman" panose="02020603050405020304" pitchFamily="18" charset="0"/>
              <a:ea typeface="Times New Roman" panose="02020603050405020304" pitchFamily="18" charset="0"/>
              <a:cs typeface="Calibri" panose="020F0502020204030204" pitchFamily="34" charset="0"/>
            </a:endParaRPr>
          </a:p>
        </p:txBody>
      </p:sp>
      <p:graphicFrame>
        <p:nvGraphicFramePr>
          <p:cNvPr id="2" name="Tabla 1">
            <a:extLst>
              <a:ext uri="{FF2B5EF4-FFF2-40B4-BE49-F238E27FC236}">
                <a16:creationId xmlns:a16="http://schemas.microsoft.com/office/drawing/2014/main" id="{91A0C5D2-D10B-BA01-5527-70A33B056846}"/>
              </a:ext>
            </a:extLst>
          </p:cNvPr>
          <p:cNvGraphicFramePr>
            <a:graphicFrameLocks noGrp="1"/>
          </p:cNvGraphicFramePr>
          <p:nvPr>
            <p:extLst>
              <p:ext uri="{D42A27DB-BD31-4B8C-83A1-F6EECF244321}">
                <p14:modId xmlns:p14="http://schemas.microsoft.com/office/powerpoint/2010/main" val="709939685"/>
              </p:ext>
            </p:extLst>
          </p:nvPr>
        </p:nvGraphicFramePr>
        <p:xfrm>
          <a:off x="1053854" y="1700808"/>
          <a:ext cx="6160763" cy="4569961"/>
        </p:xfrm>
        <a:graphic>
          <a:graphicData uri="http://schemas.openxmlformats.org/drawingml/2006/table">
            <a:tbl>
              <a:tblPr firstRow="1" firstCol="1" bandRow="1">
                <a:tableStyleId>{5C22544A-7EE6-4342-B048-85BDC9FD1C3A}</a:tableStyleId>
              </a:tblPr>
              <a:tblGrid>
                <a:gridCol w="879628">
                  <a:extLst>
                    <a:ext uri="{9D8B030D-6E8A-4147-A177-3AD203B41FA5}">
                      <a16:colId xmlns:a16="http://schemas.microsoft.com/office/drawing/2014/main" val="1076494327"/>
                    </a:ext>
                  </a:extLst>
                </a:gridCol>
                <a:gridCol w="1050834">
                  <a:extLst>
                    <a:ext uri="{9D8B030D-6E8A-4147-A177-3AD203B41FA5}">
                      <a16:colId xmlns:a16="http://schemas.microsoft.com/office/drawing/2014/main" val="3025131551"/>
                    </a:ext>
                  </a:extLst>
                </a:gridCol>
                <a:gridCol w="1051509">
                  <a:extLst>
                    <a:ext uri="{9D8B030D-6E8A-4147-A177-3AD203B41FA5}">
                      <a16:colId xmlns:a16="http://schemas.microsoft.com/office/drawing/2014/main" val="269236198"/>
                    </a:ext>
                  </a:extLst>
                </a:gridCol>
                <a:gridCol w="1050834">
                  <a:extLst>
                    <a:ext uri="{9D8B030D-6E8A-4147-A177-3AD203B41FA5}">
                      <a16:colId xmlns:a16="http://schemas.microsoft.com/office/drawing/2014/main" val="4001184072"/>
                    </a:ext>
                  </a:extLst>
                </a:gridCol>
                <a:gridCol w="955121">
                  <a:extLst>
                    <a:ext uri="{9D8B030D-6E8A-4147-A177-3AD203B41FA5}">
                      <a16:colId xmlns:a16="http://schemas.microsoft.com/office/drawing/2014/main" val="1244149226"/>
                    </a:ext>
                  </a:extLst>
                </a:gridCol>
                <a:gridCol w="1172837">
                  <a:extLst>
                    <a:ext uri="{9D8B030D-6E8A-4147-A177-3AD203B41FA5}">
                      <a16:colId xmlns:a16="http://schemas.microsoft.com/office/drawing/2014/main" val="2865383009"/>
                    </a:ext>
                  </a:extLst>
                </a:gridCol>
              </a:tblGrid>
              <a:tr h="605685">
                <a:tc>
                  <a:txBody>
                    <a:bodyPr/>
                    <a:lstStyle/>
                    <a:p>
                      <a:pPr algn="ctr">
                        <a:lnSpc>
                          <a:spcPct val="107000"/>
                        </a:lnSpc>
                      </a:pPr>
                      <a:r>
                        <a:rPr lang="es-ES_tradnl" sz="1100" kern="100">
                          <a:effectLst/>
                        </a:rPr>
                        <a:t>Librería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1100" kern="100">
                          <a:effectLst/>
                        </a:rPr>
                        <a:t>Tipo de Proceso ETL</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1100" kern="100">
                          <a:effectLst/>
                        </a:rPr>
                        <a:t>Complejidad de Uso </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1100" kern="100">
                          <a:effectLst/>
                        </a:rPr>
                        <a:t>Rendimiento</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1100" kern="100" dirty="0">
                          <a:effectLst/>
                        </a:rPr>
                        <a:t>Tipo de Estructura (Extracción)</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1100" kern="100">
                          <a:effectLst/>
                        </a:rPr>
                        <a:t>Documentación/Soporte</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83249187"/>
                  </a:ext>
                </a:extLst>
              </a:tr>
              <a:tr h="663450">
                <a:tc>
                  <a:txBody>
                    <a:bodyPr/>
                    <a:lstStyle/>
                    <a:p>
                      <a:pPr algn="ctr">
                        <a:lnSpc>
                          <a:spcPct val="107000"/>
                        </a:lnSpc>
                      </a:pPr>
                      <a:r>
                        <a:rPr lang="es-ES" sz="900" kern="100">
                          <a:effectLst/>
                        </a:rPr>
                        <a:t>Fitz</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Extracción y transformación de datos de archivos PDF.</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Difícil </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Medio</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Texto</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dirty="0">
                          <a:effectLst/>
                        </a:rPr>
                        <a:t> </a:t>
                      </a:r>
                      <a:endParaRPr lang="es-ES" sz="1100" kern="100" dirty="0">
                        <a:effectLst/>
                      </a:endParaRPr>
                    </a:p>
                    <a:p>
                      <a:pPr algn="ctr">
                        <a:lnSpc>
                          <a:spcPct val="107000"/>
                        </a:lnSpc>
                      </a:pPr>
                      <a:r>
                        <a:rPr lang="es-ES_tradnl" sz="900" kern="100" dirty="0">
                          <a:effectLst/>
                        </a:rPr>
                        <a:t>Baja</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3629985"/>
                  </a:ext>
                </a:extLst>
              </a:tr>
              <a:tr h="327620">
                <a:tc>
                  <a:txBody>
                    <a:bodyPr/>
                    <a:lstStyle/>
                    <a:p>
                      <a:pPr algn="ctr">
                        <a:lnSpc>
                          <a:spcPct val="107000"/>
                        </a:lnSpc>
                      </a:pPr>
                      <a:r>
                        <a:rPr lang="es-ES" sz="900" kern="100">
                          <a:effectLst/>
                        </a:rPr>
                        <a:t>XlsxWriter</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Carga en archivos Excel (xlsx).</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Fácil </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Alto</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Buena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24511613"/>
                  </a:ext>
                </a:extLst>
              </a:tr>
              <a:tr h="663450">
                <a:tc>
                  <a:txBody>
                    <a:bodyPr/>
                    <a:lstStyle/>
                    <a:p>
                      <a:pPr algn="ctr">
                        <a:lnSpc>
                          <a:spcPct val="107000"/>
                        </a:lnSpc>
                      </a:pPr>
                      <a:r>
                        <a:rPr lang="es-ES" sz="900" kern="100">
                          <a:effectLst/>
                        </a:rPr>
                        <a:t>Pandas</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Extracción, transformación y carga de datos tabulares.</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Fácil</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Alto</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Tabular</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Excelente</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52287467"/>
                  </a:ext>
                </a:extLst>
              </a:tr>
              <a:tr h="495534">
                <a:tc>
                  <a:txBody>
                    <a:bodyPr/>
                    <a:lstStyle/>
                    <a:p>
                      <a:pPr algn="ctr">
                        <a:lnSpc>
                          <a:spcPct val="107000"/>
                        </a:lnSpc>
                      </a:pPr>
                      <a:r>
                        <a:rPr lang="es-ES" sz="900" kern="100">
                          <a:effectLst/>
                        </a:rPr>
                        <a:t>NumPy</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Transformación en arreglos y matrices.</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dirty="0">
                          <a:effectLst/>
                        </a:rPr>
                        <a:t> </a:t>
                      </a:r>
                      <a:endParaRPr lang="es-ES" sz="1100" kern="100" dirty="0">
                        <a:effectLst/>
                      </a:endParaRPr>
                    </a:p>
                    <a:p>
                      <a:pPr algn="ctr">
                        <a:lnSpc>
                          <a:spcPct val="107000"/>
                        </a:lnSpc>
                      </a:pPr>
                      <a:r>
                        <a:rPr lang="es-ES_tradnl" sz="900" kern="100" dirty="0">
                          <a:effectLst/>
                        </a:rPr>
                        <a:t>Medio</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Alto</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Buena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76694548"/>
                  </a:ext>
                </a:extLst>
              </a:tr>
              <a:tr h="495534">
                <a:tc>
                  <a:txBody>
                    <a:bodyPr/>
                    <a:lstStyle/>
                    <a:p>
                      <a:pPr algn="ctr">
                        <a:lnSpc>
                          <a:spcPct val="107000"/>
                        </a:lnSpc>
                      </a:pPr>
                      <a:r>
                        <a:rPr lang="es-ES" sz="900" kern="100">
                          <a:effectLst/>
                        </a:rPr>
                        <a:t>Camelot </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Extracción de tablas de archivos PDF.</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dirty="0">
                          <a:effectLst/>
                        </a:rPr>
                        <a:t> </a:t>
                      </a:r>
                      <a:endParaRPr lang="es-ES" sz="1100" kern="100" dirty="0">
                        <a:effectLst/>
                      </a:endParaRPr>
                    </a:p>
                    <a:p>
                      <a:pPr algn="ctr">
                        <a:lnSpc>
                          <a:spcPct val="107000"/>
                        </a:lnSpc>
                      </a:pPr>
                      <a:r>
                        <a:rPr lang="es-ES_tradnl" sz="900" kern="100" dirty="0">
                          <a:effectLst/>
                        </a:rPr>
                        <a:t>Fácil</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Alto</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Tabular</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Media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56443315"/>
                  </a:ext>
                </a:extLst>
              </a:tr>
              <a:tr h="495534">
                <a:tc>
                  <a:txBody>
                    <a:bodyPr/>
                    <a:lstStyle/>
                    <a:p>
                      <a:pPr algn="ctr">
                        <a:lnSpc>
                          <a:spcPct val="107000"/>
                        </a:lnSpc>
                      </a:pPr>
                      <a:r>
                        <a:rPr lang="es-ES" sz="900" kern="100">
                          <a:effectLst/>
                        </a:rPr>
                        <a:t>Tabula-Py</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Extracción de tablas de archivos PDF</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Medio</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Media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Tabular</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Media.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8939058"/>
                  </a:ext>
                </a:extLst>
              </a:tr>
              <a:tr h="327620">
                <a:tc>
                  <a:txBody>
                    <a:bodyPr/>
                    <a:lstStyle/>
                    <a:p>
                      <a:pPr algn="ctr">
                        <a:lnSpc>
                          <a:spcPct val="107000"/>
                        </a:lnSpc>
                      </a:pPr>
                      <a:r>
                        <a:rPr lang="es-ES" sz="900" kern="100">
                          <a:effectLst/>
                        </a:rPr>
                        <a:t>PySpark SQL</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Transformación de datos con SQL.</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Media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Alto</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Buena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68507307"/>
                  </a:ext>
                </a:extLst>
              </a:tr>
              <a:tr h="495534">
                <a:tc>
                  <a:txBody>
                    <a:bodyPr/>
                    <a:lstStyle/>
                    <a:p>
                      <a:pPr algn="ctr">
                        <a:lnSpc>
                          <a:spcPct val="107000"/>
                        </a:lnSpc>
                      </a:pPr>
                      <a:r>
                        <a:rPr lang="es-ES" sz="900" kern="100">
                          <a:effectLst/>
                        </a:rPr>
                        <a:t>PyPDF2</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Extracción y transformación en archivos PDF.</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Medio</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Baja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 </a:t>
                      </a:r>
                      <a:endParaRPr lang="es-ES" sz="1100" kern="100">
                        <a:effectLst/>
                      </a:endParaRPr>
                    </a:p>
                    <a:p>
                      <a:pPr algn="ctr">
                        <a:lnSpc>
                          <a:spcPct val="107000"/>
                        </a:lnSpc>
                      </a:pPr>
                      <a:r>
                        <a:rPr lang="es-ES_tradnl" sz="900" kern="100">
                          <a:effectLst/>
                        </a:rPr>
                        <a:t>Texto</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dirty="0">
                          <a:effectLst/>
                        </a:rPr>
                        <a:t> </a:t>
                      </a:r>
                      <a:endParaRPr lang="es-ES" sz="1100" kern="100" dirty="0">
                        <a:effectLst/>
                      </a:endParaRPr>
                    </a:p>
                    <a:p>
                      <a:pPr algn="ctr">
                        <a:lnSpc>
                          <a:spcPct val="107000"/>
                        </a:lnSpc>
                      </a:pPr>
                      <a:r>
                        <a:rPr lang="es-ES_tradnl" sz="900" kern="100" dirty="0">
                          <a:effectLst/>
                        </a:rPr>
                        <a:t>Buena</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32250475"/>
                  </a:ext>
                </a:extLst>
              </a:tr>
            </a:tbl>
          </a:graphicData>
        </a:graphic>
      </p:graphicFrame>
      <p:graphicFrame>
        <p:nvGraphicFramePr>
          <p:cNvPr id="3" name="Tabla 2">
            <a:extLst>
              <a:ext uri="{FF2B5EF4-FFF2-40B4-BE49-F238E27FC236}">
                <a16:creationId xmlns:a16="http://schemas.microsoft.com/office/drawing/2014/main" id="{8CA60579-E2E9-A4EC-6CBA-3635DDF39128}"/>
              </a:ext>
            </a:extLst>
          </p:cNvPr>
          <p:cNvGraphicFramePr>
            <a:graphicFrameLocks noGrp="1"/>
          </p:cNvGraphicFramePr>
          <p:nvPr>
            <p:extLst>
              <p:ext uri="{D42A27DB-BD31-4B8C-83A1-F6EECF244321}">
                <p14:modId xmlns:p14="http://schemas.microsoft.com/office/powerpoint/2010/main" val="2764944144"/>
              </p:ext>
            </p:extLst>
          </p:nvPr>
        </p:nvGraphicFramePr>
        <p:xfrm>
          <a:off x="7462564" y="3121692"/>
          <a:ext cx="4464496" cy="1728192"/>
        </p:xfrm>
        <a:graphic>
          <a:graphicData uri="http://schemas.openxmlformats.org/drawingml/2006/table">
            <a:tbl>
              <a:tblPr firstRow="1" firstCol="1" bandRow="1">
                <a:tableStyleId>{5C22544A-7EE6-4342-B048-85BDC9FD1C3A}</a:tableStyleId>
              </a:tblPr>
              <a:tblGrid>
                <a:gridCol w="1195270">
                  <a:extLst>
                    <a:ext uri="{9D8B030D-6E8A-4147-A177-3AD203B41FA5}">
                      <a16:colId xmlns:a16="http://schemas.microsoft.com/office/drawing/2014/main" val="1426958512"/>
                    </a:ext>
                  </a:extLst>
                </a:gridCol>
                <a:gridCol w="2057445">
                  <a:extLst>
                    <a:ext uri="{9D8B030D-6E8A-4147-A177-3AD203B41FA5}">
                      <a16:colId xmlns:a16="http://schemas.microsoft.com/office/drawing/2014/main" val="393711035"/>
                    </a:ext>
                  </a:extLst>
                </a:gridCol>
                <a:gridCol w="1211781">
                  <a:extLst>
                    <a:ext uri="{9D8B030D-6E8A-4147-A177-3AD203B41FA5}">
                      <a16:colId xmlns:a16="http://schemas.microsoft.com/office/drawing/2014/main" val="2124225354"/>
                    </a:ext>
                  </a:extLst>
                </a:gridCol>
              </a:tblGrid>
              <a:tr h="293904">
                <a:tc>
                  <a:txBody>
                    <a:bodyPr/>
                    <a:lstStyle/>
                    <a:p>
                      <a:pPr algn="ctr">
                        <a:lnSpc>
                          <a:spcPct val="107000"/>
                        </a:lnSpc>
                      </a:pPr>
                      <a:r>
                        <a:rPr lang="es-ES_tradnl" sz="1100" kern="100">
                          <a:effectLst/>
                        </a:rPr>
                        <a:t>Librería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1100" kern="100" dirty="0">
                          <a:effectLst/>
                        </a:rPr>
                        <a:t>Estructura de la Tabla</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1100" kern="100">
                          <a:effectLst/>
                        </a:rPr>
                        <a:t>Archivo </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11776026"/>
                  </a:ext>
                </a:extLst>
              </a:tr>
              <a:tr h="240558">
                <a:tc>
                  <a:txBody>
                    <a:bodyPr/>
                    <a:lstStyle/>
                    <a:p>
                      <a:pPr algn="ctr">
                        <a:lnSpc>
                          <a:spcPct val="107000"/>
                        </a:lnSpc>
                      </a:pPr>
                      <a:r>
                        <a:rPr lang="es-ES" sz="900" kern="100">
                          <a:effectLst/>
                        </a:rPr>
                        <a:t>Pandas</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dirty="0">
                          <a:effectLst/>
                        </a:rPr>
                        <a:t>Tablas bien estructuradas.</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CSV, Xlsx. </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32475268"/>
                  </a:ext>
                </a:extLst>
              </a:tr>
              <a:tr h="469037">
                <a:tc>
                  <a:txBody>
                    <a:bodyPr/>
                    <a:lstStyle/>
                    <a:p>
                      <a:pPr algn="ctr">
                        <a:lnSpc>
                          <a:spcPct val="107000"/>
                        </a:lnSpc>
                      </a:pPr>
                      <a:r>
                        <a:rPr lang="es-ES" sz="900" kern="100">
                          <a:effectLst/>
                        </a:rPr>
                        <a:t>Camelot</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dirty="0">
                          <a:effectLst/>
                        </a:rPr>
                        <a:t>Tablas bien estructuradas y simples con varios subtítulos.</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a:effectLst/>
                        </a:rPr>
                        <a:t>PDF </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30175922"/>
                  </a:ext>
                </a:extLst>
              </a:tr>
              <a:tr h="724693">
                <a:tc>
                  <a:txBody>
                    <a:bodyPr/>
                    <a:lstStyle/>
                    <a:p>
                      <a:pPr algn="ctr">
                        <a:lnSpc>
                          <a:spcPct val="107000"/>
                        </a:lnSpc>
                      </a:pPr>
                      <a:r>
                        <a:rPr lang="es-ES" sz="900" kern="100">
                          <a:effectLst/>
                        </a:rPr>
                        <a:t>Tabula-Py</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dirty="0">
                          <a:effectLst/>
                        </a:rPr>
                        <a:t>Tablas más complejas con celdas fusionadas o diseños complicados.</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07000"/>
                        </a:lnSpc>
                      </a:pPr>
                      <a:r>
                        <a:rPr lang="es-ES_tradnl" sz="900" kern="100" dirty="0">
                          <a:effectLst/>
                        </a:rPr>
                        <a:t>PDF</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42475700"/>
                  </a:ext>
                </a:extLst>
              </a:tr>
            </a:tbl>
          </a:graphicData>
        </a:graphic>
      </p:graphicFrame>
    </p:spTree>
    <p:extLst>
      <p:ext uri="{BB962C8B-B14F-4D97-AF65-F5344CB8AC3E}">
        <p14:creationId xmlns:p14="http://schemas.microsoft.com/office/powerpoint/2010/main" val="122770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04382" y="256762"/>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Análisis de Datos.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413892" y="1052736"/>
            <a:ext cx="9361040" cy="579949"/>
          </a:xfrm>
        </p:spPr>
        <p:txBody>
          <a:bodyPr rtlCol="0">
            <a:noAutofit/>
          </a:bodyPr>
          <a:lstStyle/>
          <a:p>
            <a:pPr marL="0" indent="0" rtl="0">
              <a:buNone/>
            </a:pPr>
            <a:r>
              <a:rPr lang="es-ES" dirty="0">
                <a:latin typeface="Times New Roman" panose="02020603050405020304" pitchFamily="18" charset="0"/>
                <a:cs typeface="Times New Roman" panose="02020603050405020304" pitchFamily="18" charset="0"/>
              </a:rPr>
              <a:t>Fuentes de Datos Seleccionadas para el Análisis de Datos.</a:t>
            </a:r>
          </a:p>
        </p:txBody>
      </p:sp>
      <p:sp>
        <p:nvSpPr>
          <p:cNvPr id="3" name="Rectangle 1">
            <a:extLst>
              <a:ext uri="{FF2B5EF4-FFF2-40B4-BE49-F238E27FC236}">
                <a16:creationId xmlns:a16="http://schemas.microsoft.com/office/drawing/2014/main" id="{03D35F4D-4C6C-2058-89F7-2AB995B13B86}"/>
              </a:ext>
            </a:extLst>
          </p:cNvPr>
          <p:cNvSpPr>
            <a:spLocks noChangeArrowheads="1"/>
          </p:cNvSpPr>
          <p:nvPr/>
        </p:nvSpPr>
        <p:spPr bwMode="auto">
          <a:xfrm>
            <a:off x="3565525" y="2173288"/>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CuadroTexto 4">
            <a:extLst>
              <a:ext uri="{FF2B5EF4-FFF2-40B4-BE49-F238E27FC236}">
                <a16:creationId xmlns:a16="http://schemas.microsoft.com/office/drawing/2014/main" id="{C599CD88-8DAC-3148-3AE7-6B192BE36D2E}"/>
              </a:ext>
            </a:extLst>
          </p:cNvPr>
          <p:cNvSpPr txBox="1"/>
          <p:nvPr/>
        </p:nvSpPr>
        <p:spPr>
          <a:xfrm>
            <a:off x="1806552" y="1988840"/>
            <a:ext cx="10395935" cy="2031325"/>
          </a:xfrm>
          <a:prstGeom prst="rect">
            <a:avLst/>
          </a:prstGeom>
          <a:noFill/>
        </p:spPr>
        <p:txBody>
          <a:bodyPr wrap="square">
            <a:spAutoFit/>
          </a:bodyPr>
          <a:lstStyle/>
          <a:p>
            <a:pPr marL="342900" lvl="0" indent="-342900" algn="just">
              <a:buFont typeface="Wingdings" panose="05000000000000000000" pitchFamily="2" charset="2"/>
              <a:buChar char=""/>
            </a:pPr>
            <a:r>
              <a:rPr lang="es-ES" sz="1800" dirty="0">
                <a:effectLst/>
                <a:latin typeface="Times New Roman" panose="02020603050405020304" pitchFamily="18" charset="0"/>
                <a:ea typeface="Times New Roman" panose="02020603050405020304" pitchFamily="18" charset="0"/>
                <a:cs typeface="Times New Roman" panose="02020603050405020304" pitchFamily="18" charset="0"/>
              </a:rPr>
              <a:t>Capacidad Asistencial durante la Covid-19.</a:t>
            </a:r>
            <a:endParaRPr lang="es-E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r>
              <a:rPr lang="es-ES" sz="1800" dirty="0">
                <a:effectLst/>
                <a:latin typeface="Times New Roman" panose="02020603050405020304" pitchFamily="18" charset="0"/>
                <a:ea typeface="Times New Roman" panose="02020603050405020304" pitchFamily="18" charset="0"/>
              </a:rPr>
              <a:t> </a:t>
            </a:r>
          </a:p>
          <a:p>
            <a:pPr marL="342900" lvl="0" indent="-342900" algn="just">
              <a:buFont typeface="Wingdings" panose="05000000000000000000" pitchFamily="2" charset="2"/>
              <a:buChar char=""/>
            </a:pPr>
            <a:r>
              <a:rPr lang="es-ES" sz="1800" dirty="0">
                <a:effectLst/>
                <a:latin typeface="Times New Roman" panose="02020603050405020304" pitchFamily="18" charset="0"/>
                <a:ea typeface="Times New Roman" panose="02020603050405020304" pitchFamily="18" charset="0"/>
                <a:cs typeface="Times New Roman" panose="02020603050405020304" pitchFamily="18" charset="0"/>
              </a:rPr>
              <a:t>Incendios producidos en España entre el 2006 y el 2015. </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a:t>
            </a:r>
          </a:p>
          <a:p>
            <a:pPr marL="342900" lvl="0" indent="-342900" algn="just">
              <a:buFont typeface="Wingdings" panose="05000000000000000000" pitchFamily="2" charset="2"/>
              <a:buChar char=""/>
            </a:pPr>
            <a:endParaRPr lang="es-E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s-ES" sz="1800" dirty="0">
                <a:effectLst/>
                <a:latin typeface="Times New Roman" panose="02020603050405020304" pitchFamily="18" charset="0"/>
                <a:ea typeface="Times New Roman" panose="02020603050405020304" pitchFamily="18" charset="0"/>
                <a:cs typeface="Times New Roman" panose="02020603050405020304" pitchFamily="18" charset="0"/>
              </a:rPr>
              <a:t>Catálogo del Bosque Urbano de la Ciudad de Madrid. </a:t>
            </a:r>
            <a:r>
              <a:rPr lang="es-ES" sz="1800" dirty="0">
                <a:effectLst/>
                <a:latin typeface="Calibri" panose="020F0502020204030204" pitchFamily="34" charset="0"/>
                <a:ea typeface="Times New Roman" panose="02020603050405020304" pitchFamily="18" charset="0"/>
                <a:cs typeface="Times New Roman" panose="02020603050405020304" pitchFamily="18" charset="0"/>
              </a:rPr>
              <a:t> </a:t>
            </a:r>
          </a:p>
          <a:p>
            <a:pPr marL="342900" lvl="0" indent="-342900" algn="just">
              <a:buFont typeface="Wingdings" panose="05000000000000000000" pitchFamily="2" charset="2"/>
              <a:buChar char=""/>
            </a:pPr>
            <a:endParaRPr lang="es-E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s-ES" sz="1800" dirty="0">
                <a:effectLst/>
                <a:latin typeface="Times New Roman" panose="02020603050405020304" pitchFamily="18" charset="0"/>
                <a:ea typeface="Times New Roman" panose="02020603050405020304" pitchFamily="18" charset="0"/>
                <a:cs typeface="Times New Roman" panose="02020603050405020304" pitchFamily="18" charset="0"/>
              </a:rPr>
              <a:t>Población por Provincias de España 1996-2021.</a:t>
            </a:r>
            <a:endParaRPr lang="es-E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085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04382" y="256762"/>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Análisis de Datos.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413892" y="1052736"/>
            <a:ext cx="9361040" cy="579949"/>
          </a:xfrm>
        </p:spPr>
        <p:txBody>
          <a:bodyPr rtlCol="0">
            <a:noAutofit/>
          </a:bodyPr>
          <a:lstStyle/>
          <a:p>
            <a:pPr marL="0" indent="0" rtl="0">
              <a:buNone/>
            </a:pPr>
            <a:r>
              <a:rPr lang="es-ES" dirty="0">
                <a:latin typeface="Times New Roman" panose="02020603050405020304" pitchFamily="18" charset="0"/>
                <a:cs typeface="Times New Roman" panose="02020603050405020304" pitchFamily="18" charset="0"/>
              </a:rPr>
              <a:t>Análisis a aplicar.</a:t>
            </a:r>
          </a:p>
        </p:txBody>
      </p:sp>
      <p:sp>
        <p:nvSpPr>
          <p:cNvPr id="3" name="Rectangle 1">
            <a:extLst>
              <a:ext uri="{FF2B5EF4-FFF2-40B4-BE49-F238E27FC236}">
                <a16:creationId xmlns:a16="http://schemas.microsoft.com/office/drawing/2014/main" id="{03D35F4D-4C6C-2058-89F7-2AB995B13B86}"/>
              </a:ext>
            </a:extLst>
          </p:cNvPr>
          <p:cNvSpPr>
            <a:spLocks noChangeArrowheads="1"/>
          </p:cNvSpPr>
          <p:nvPr/>
        </p:nvSpPr>
        <p:spPr bwMode="auto">
          <a:xfrm>
            <a:off x="3565525" y="2173288"/>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6" name="Tabla 5">
            <a:extLst>
              <a:ext uri="{FF2B5EF4-FFF2-40B4-BE49-F238E27FC236}">
                <a16:creationId xmlns:a16="http://schemas.microsoft.com/office/drawing/2014/main" id="{B42E5561-A161-FD2E-06E5-E71CA9B10667}"/>
              </a:ext>
            </a:extLst>
          </p:cNvPr>
          <p:cNvGraphicFramePr>
            <a:graphicFrameLocks noGrp="1"/>
          </p:cNvGraphicFramePr>
          <p:nvPr>
            <p:extLst>
              <p:ext uri="{D42A27DB-BD31-4B8C-83A1-F6EECF244321}">
                <p14:modId xmlns:p14="http://schemas.microsoft.com/office/powerpoint/2010/main" val="2908286558"/>
              </p:ext>
            </p:extLst>
          </p:nvPr>
        </p:nvGraphicFramePr>
        <p:xfrm>
          <a:off x="2109626" y="1848710"/>
          <a:ext cx="7969571" cy="4392490"/>
        </p:xfrm>
        <a:graphic>
          <a:graphicData uri="http://schemas.openxmlformats.org/drawingml/2006/table">
            <a:tbl>
              <a:tblPr firstRow="1" firstCol="1" bandRow="1">
                <a:tableStyleId>{5C22544A-7EE6-4342-B048-85BDC9FD1C3A}</a:tableStyleId>
              </a:tblPr>
              <a:tblGrid>
                <a:gridCol w="1641056">
                  <a:extLst>
                    <a:ext uri="{9D8B030D-6E8A-4147-A177-3AD203B41FA5}">
                      <a16:colId xmlns:a16="http://schemas.microsoft.com/office/drawing/2014/main" val="2568541121"/>
                    </a:ext>
                  </a:extLst>
                </a:gridCol>
                <a:gridCol w="1266061">
                  <a:extLst>
                    <a:ext uri="{9D8B030D-6E8A-4147-A177-3AD203B41FA5}">
                      <a16:colId xmlns:a16="http://schemas.microsoft.com/office/drawing/2014/main" val="1708245906"/>
                    </a:ext>
                  </a:extLst>
                </a:gridCol>
                <a:gridCol w="1138382">
                  <a:extLst>
                    <a:ext uri="{9D8B030D-6E8A-4147-A177-3AD203B41FA5}">
                      <a16:colId xmlns:a16="http://schemas.microsoft.com/office/drawing/2014/main" val="3272175875"/>
                    </a:ext>
                  </a:extLst>
                </a:gridCol>
                <a:gridCol w="1392845">
                  <a:extLst>
                    <a:ext uri="{9D8B030D-6E8A-4147-A177-3AD203B41FA5}">
                      <a16:colId xmlns:a16="http://schemas.microsoft.com/office/drawing/2014/main" val="2550224717"/>
                    </a:ext>
                  </a:extLst>
                </a:gridCol>
                <a:gridCol w="1138382">
                  <a:extLst>
                    <a:ext uri="{9D8B030D-6E8A-4147-A177-3AD203B41FA5}">
                      <a16:colId xmlns:a16="http://schemas.microsoft.com/office/drawing/2014/main" val="1402103677"/>
                    </a:ext>
                  </a:extLst>
                </a:gridCol>
                <a:gridCol w="1392845">
                  <a:extLst>
                    <a:ext uri="{9D8B030D-6E8A-4147-A177-3AD203B41FA5}">
                      <a16:colId xmlns:a16="http://schemas.microsoft.com/office/drawing/2014/main" val="1408462785"/>
                    </a:ext>
                  </a:extLst>
                </a:gridCol>
              </a:tblGrid>
              <a:tr h="418332">
                <a:tc>
                  <a:txBody>
                    <a:bodyPr/>
                    <a:lstStyle/>
                    <a:p>
                      <a:pPr algn="ctr"/>
                      <a:r>
                        <a:rPr lang="es-ES" sz="1100" kern="100">
                          <a:effectLst/>
                        </a:rPr>
                        <a:t>Fuente de Datos Abierta</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Análisis Descriptivo</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pPr algn="ctr"/>
                      <a:r>
                        <a:rPr lang="es-ES" sz="1100" kern="100" dirty="0">
                          <a:effectLst/>
                        </a:rPr>
                        <a:t>Análisis</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s-ES" sz="1100" kern="100" dirty="0">
                          <a:effectLst/>
                        </a:rPr>
                        <a:t>Exploratorio</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100" kern="100">
                          <a:effectLst/>
                        </a:rPr>
                        <a:t>Análisis</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ctr"/>
                      <a:r>
                        <a:rPr lang="es-ES" sz="1100" kern="100">
                          <a:effectLst/>
                        </a:rPr>
                        <a:t>Predictivo</a:t>
                      </a:r>
                    </a:p>
                    <a:p>
                      <a:pPr algn="ctr"/>
                      <a:r>
                        <a:rPr lang="es-ES" sz="1100" kern="100">
                          <a:effectLst/>
                        </a:rPr>
                        <a:t> </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86649445"/>
                  </a:ext>
                </a:extLst>
              </a:tr>
              <a:tr h="627498">
                <a:tc>
                  <a:txBody>
                    <a:bodyPr/>
                    <a:lstStyle/>
                    <a:p>
                      <a:pPr algn="ctr"/>
                      <a:r>
                        <a:rPr lang="es-ES" sz="1100" kern="100" dirty="0">
                          <a:effectLst/>
                        </a:rPr>
                        <a:t> </a:t>
                      </a:r>
                    </a:p>
                    <a:p>
                      <a:pPr algn="ctr"/>
                      <a:r>
                        <a:rPr lang="es-ES" sz="1100" kern="100" dirty="0">
                          <a:effectLst/>
                        </a:rPr>
                        <a:t>Métodos</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 </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endParaRPr lang="es-ES" sz="1100" kern="100" dirty="0">
                        <a:effectLst/>
                      </a:endParaRPr>
                    </a:p>
                    <a:p>
                      <a:pPr algn="ctr"/>
                      <a:r>
                        <a:rPr lang="es-ES" sz="1100" kern="100" dirty="0">
                          <a:effectLst/>
                        </a:rPr>
                        <a:t>Regresión Lineal</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endParaRPr lang="es-ES" sz="1100" kern="100" dirty="0">
                        <a:effectLst/>
                      </a:endParaRPr>
                    </a:p>
                    <a:p>
                      <a:pPr algn="ctr"/>
                      <a:r>
                        <a:rPr lang="es-ES" sz="1100" kern="100" dirty="0">
                          <a:effectLst/>
                        </a:rPr>
                        <a:t>Clustering</a:t>
                      </a:r>
                    </a:p>
                    <a:p>
                      <a:pPr algn="ctr"/>
                      <a:r>
                        <a:rPr lang="es-ES" sz="1100" kern="100" dirty="0">
                          <a:effectLst/>
                        </a:rPr>
                        <a:t> </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endParaRPr lang="es-ES" sz="1100" kern="100" dirty="0">
                        <a:effectLst/>
                      </a:endParaRPr>
                    </a:p>
                    <a:p>
                      <a:pPr algn="ctr"/>
                      <a:r>
                        <a:rPr lang="es-ES" sz="1100" kern="100" dirty="0">
                          <a:effectLst/>
                        </a:rPr>
                        <a:t>Serie Temporal</a:t>
                      </a:r>
                    </a:p>
                    <a:p>
                      <a:pPr algn="ctr"/>
                      <a:r>
                        <a:rPr lang="es-ES" sz="1100" kern="100" dirty="0">
                          <a:effectLst/>
                        </a:rPr>
                        <a:t>ARIMA</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dirty="0">
                          <a:effectLst/>
                        </a:rPr>
                        <a:t>Red Neuronal Recurrente</a:t>
                      </a:r>
                    </a:p>
                    <a:p>
                      <a:pPr algn="ctr"/>
                      <a:r>
                        <a:rPr lang="es-ES" sz="1100" kern="100" dirty="0">
                          <a:effectLst/>
                        </a:rPr>
                        <a:t>LSTM</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89997264"/>
                  </a:ext>
                </a:extLst>
              </a:tr>
              <a:tr h="836665">
                <a:tc>
                  <a:txBody>
                    <a:bodyPr/>
                    <a:lstStyle/>
                    <a:p>
                      <a:pPr algn="ctr"/>
                      <a:r>
                        <a:rPr lang="es-ES" sz="1100" kern="100" dirty="0">
                          <a:effectLst/>
                        </a:rPr>
                        <a:t>Capacidad Asistencial durante la Covid-19</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 </a:t>
                      </a:r>
                    </a:p>
                    <a:p>
                      <a:pPr algn="ctr"/>
                      <a:r>
                        <a:rPr lang="es-ES" sz="1100" kern="100">
                          <a:effectLst/>
                        </a:rPr>
                        <a:t>SI</a:t>
                      </a:r>
                    </a:p>
                    <a:p>
                      <a:pPr algn="ctr"/>
                      <a:r>
                        <a:rPr lang="es-ES" sz="1100" kern="100">
                          <a:effectLst/>
                        </a:rPr>
                        <a:t> </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 </a:t>
                      </a:r>
                    </a:p>
                    <a:p>
                      <a:pPr algn="ctr"/>
                      <a:r>
                        <a:rPr lang="es-ES" sz="1100" kern="100">
                          <a:effectLst/>
                        </a:rPr>
                        <a:t>-</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 </a:t>
                      </a:r>
                    </a:p>
                    <a:p>
                      <a:pPr algn="ctr"/>
                      <a:r>
                        <a:rPr lang="es-ES" sz="1100" kern="100">
                          <a:effectLst/>
                        </a:rPr>
                        <a:t>SI</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 </a:t>
                      </a:r>
                    </a:p>
                    <a:p>
                      <a:pPr algn="ctr"/>
                      <a:r>
                        <a:rPr lang="es-ES" sz="1100" kern="100">
                          <a:effectLst/>
                        </a:rPr>
                        <a:t>SI</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 </a:t>
                      </a:r>
                    </a:p>
                    <a:p>
                      <a:pPr algn="ctr"/>
                      <a:r>
                        <a:rPr lang="es-ES" sz="1100" kern="100">
                          <a:effectLst/>
                        </a:rPr>
                        <a:t>-</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45833173"/>
                  </a:ext>
                </a:extLst>
              </a:tr>
              <a:tr h="836665">
                <a:tc>
                  <a:txBody>
                    <a:bodyPr/>
                    <a:lstStyle/>
                    <a:p>
                      <a:pPr algn="ctr"/>
                      <a:r>
                        <a:rPr lang="es-ES" sz="1100" kern="100" dirty="0">
                          <a:effectLst/>
                        </a:rPr>
                        <a:t>Incendios producidos en España entre el 2006 y el 2015</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 </a:t>
                      </a:r>
                    </a:p>
                    <a:p>
                      <a:pPr algn="ctr"/>
                      <a:r>
                        <a:rPr lang="es-ES" sz="1100" kern="100">
                          <a:effectLst/>
                        </a:rPr>
                        <a:t>SI</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 </a:t>
                      </a:r>
                    </a:p>
                    <a:p>
                      <a:pPr algn="ctr"/>
                      <a:r>
                        <a:rPr lang="es-ES" sz="1100" kern="100">
                          <a:effectLst/>
                        </a:rPr>
                        <a:t>-</a:t>
                      </a:r>
                    </a:p>
                    <a:p>
                      <a:pPr algn="ctr"/>
                      <a:r>
                        <a:rPr lang="es-ES" sz="1100" kern="100">
                          <a:effectLst/>
                        </a:rPr>
                        <a:t> </a:t>
                      </a:r>
                    </a:p>
                    <a:p>
                      <a:pPr algn="ctr"/>
                      <a:r>
                        <a:rPr lang="es-ES" sz="1100" kern="100">
                          <a:effectLst/>
                        </a:rPr>
                        <a:t> </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 </a:t>
                      </a:r>
                    </a:p>
                    <a:p>
                      <a:pPr algn="ctr"/>
                      <a:r>
                        <a:rPr lang="es-ES" sz="1100" kern="100">
                          <a:effectLst/>
                        </a:rPr>
                        <a:t>-</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 </a:t>
                      </a:r>
                    </a:p>
                    <a:p>
                      <a:pPr algn="ctr"/>
                      <a:r>
                        <a:rPr lang="es-ES" sz="1100" kern="100">
                          <a:effectLst/>
                        </a:rPr>
                        <a:t>-</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 </a:t>
                      </a:r>
                    </a:p>
                    <a:p>
                      <a:pPr algn="ctr"/>
                      <a:r>
                        <a:rPr lang="es-ES" sz="1100" kern="100">
                          <a:effectLst/>
                        </a:rPr>
                        <a:t>SI</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0821643"/>
                  </a:ext>
                </a:extLst>
              </a:tr>
              <a:tr h="836665">
                <a:tc>
                  <a:txBody>
                    <a:bodyPr/>
                    <a:lstStyle/>
                    <a:p>
                      <a:pPr algn="ctr"/>
                      <a:r>
                        <a:rPr lang="es-ES" sz="1100" kern="100" dirty="0">
                          <a:effectLst/>
                        </a:rPr>
                        <a:t>Catálogo del Bosque Urbano de la Ciudad de Madrid</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 </a:t>
                      </a:r>
                    </a:p>
                    <a:p>
                      <a:pPr algn="ctr"/>
                      <a:r>
                        <a:rPr lang="es-ES" sz="1100" kern="100">
                          <a:effectLst/>
                        </a:rPr>
                        <a:t>SI</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 </a:t>
                      </a:r>
                    </a:p>
                    <a:p>
                      <a:pPr algn="ctr"/>
                      <a:r>
                        <a:rPr lang="es-ES" sz="1100" kern="100">
                          <a:effectLst/>
                        </a:rPr>
                        <a:t>-</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 </a:t>
                      </a:r>
                    </a:p>
                    <a:p>
                      <a:pPr algn="ctr"/>
                      <a:r>
                        <a:rPr lang="es-ES" sz="1100" kern="100">
                          <a:effectLst/>
                        </a:rPr>
                        <a:t>SI</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 </a:t>
                      </a:r>
                    </a:p>
                    <a:p>
                      <a:pPr algn="ctr"/>
                      <a:r>
                        <a:rPr lang="es-ES" sz="1100" kern="100">
                          <a:effectLst/>
                        </a:rPr>
                        <a:t>-</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 </a:t>
                      </a:r>
                    </a:p>
                    <a:p>
                      <a:pPr algn="ctr"/>
                      <a:r>
                        <a:rPr lang="es-ES" sz="1100" kern="100">
                          <a:effectLst/>
                        </a:rPr>
                        <a:t>-</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17188270"/>
                  </a:ext>
                </a:extLst>
              </a:tr>
              <a:tr h="836665">
                <a:tc>
                  <a:txBody>
                    <a:bodyPr/>
                    <a:lstStyle/>
                    <a:p>
                      <a:pPr algn="ctr"/>
                      <a:r>
                        <a:rPr lang="es-ES" sz="1100" kern="100" dirty="0">
                          <a:effectLst/>
                        </a:rPr>
                        <a:t>Población por Provincias de España 1996-2021</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 </a:t>
                      </a:r>
                    </a:p>
                    <a:p>
                      <a:pPr algn="ctr"/>
                      <a:r>
                        <a:rPr lang="es-ES" sz="1100" kern="100">
                          <a:effectLst/>
                        </a:rPr>
                        <a:t>SI</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 </a:t>
                      </a:r>
                    </a:p>
                    <a:p>
                      <a:pPr algn="ctr"/>
                      <a:r>
                        <a:rPr lang="es-ES" sz="1100" kern="100">
                          <a:effectLst/>
                        </a:rPr>
                        <a:t>SI</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 </a:t>
                      </a:r>
                    </a:p>
                    <a:p>
                      <a:pPr algn="ctr"/>
                      <a:r>
                        <a:rPr lang="es-ES" sz="1100" kern="100">
                          <a:effectLst/>
                        </a:rPr>
                        <a:t>-</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a:effectLst/>
                        </a:rPr>
                        <a:t> </a:t>
                      </a:r>
                    </a:p>
                    <a:p>
                      <a:pPr algn="ctr"/>
                      <a:r>
                        <a:rPr lang="es-ES" sz="1100" kern="100">
                          <a:effectLst/>
                        </a:rPr>
                        <a:t>-</a:t>
                      </a:r>
                      <a:endParaRPr lang="es-ES"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100" kern="100" dirty="0">
                          <a:effectLst/>
                        </a:rPr>
                        <a:t> </a:t>
                      </a:r>
                    </a:p>
                    <a:p>
                      <a:pPr algn="ctr"/>
                      <a:r>
                        <a:rPr lang="es-ES" sz="1100" kern="100" dirty="0">
                          <a:effectLst/>
                        </a:rPr>
                        <a:t>-</a:t>
                      </a:r>
                      <a:endParaRPr lang="es-ES"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8297979"/>
                  </a:ext>
                </a:extLst>
              </a:tr>
            </a:tbl>
          </a:graphicData>
        </a:graphic>
      </p:graphicFrame>
    </p:spTree>
    <p:extLst>
      <p:ext uri="{BB962C8B-B14F-4D97-AF65-F5344CB8AC3E}">
        <p14:creationId xmlns:p14="http://schemas.microsoft.com/office/powerpoint/2010/main" val="54066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341884" y="173277"/>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Análisis de Datos.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557908" y="1004577"/>
            <a:ext cx="9361040" cy="579949"/>
          </a:xfrm>
        </p:spPr>
        <p:txBody>
          <a:bodyPr rtlCol="0">
            <a:noAutofit/>
          </a:bodyPr>
          <a:lstStyle/>
          <a:p>
            <a:pPr marL="0" indent="0">
              <a:buNone/>
            </a:pPr>
            <a:r>
              <a:rPr lang="es-ES" dirty="0">
                <a:latin typeface="Times New Roman" panose="02020603050405020304" pitchFamily="18" charset="0"/>
                <a:cs typeface="Times New Roman" panose="02020603050405020304" pitchFamily="18" charset="0"/>
              </a:rPr>
              <a:t>Análisis Descriptivo. </a:t>
            </a:r>
          </a:p>
          <a:p>
            <a:pPr marL="0" indent="0" rtl="0">
              <a:buNone/>
            </a:pPr>
            <a:endParaRPr lang="es-ES"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03D35F4D-4C6C-2058-89F7-2AB995B13B86}"/>
              </a:ext>
            </a:extLst>
          </p:cNvPr>
          <p:cNvSpPr>
            <a:spLocks noChangeArrowheads="1"/>
          </p:cNvSpPr>
          <p:nvPr/>
        </p:nvSpPr>
        <p:spPr bwMode="auto">
          <a:xfrm>
            <a:off x="3565525" y="2173288"/>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CuadroTexto 3">
            <a:extLst>
              <a:ext uri="{FF2B5EF4-FFF2-40B4-BE49-F238E27FC236}">
                <a16:creationId xmlns:a16="http://schemas.microsoft.com/office/drawing/2014/main" id="{521A01D5-C9C2-E462-D927-A7908B1A7E8F}"/>
              </a:ext>
            </a:extLst>
          </p:cNvPr>
          <p:cNvSpPr txBox="1"/>
          <p:nvPr/>
        </p:nvSpPr>
        <p:spPr>
          <a:xfrm>
            <a:off x="1917948" y="1793194"/>
            <a:ext cx="9721080" cy="1569660"/>
          </a:xfrm>
          <a:prstGeom prst="rect">
            <a:avLst/>
          </a:prstGeom>
          <a:noFill/>
        </p:spPr>
        <p:txBody>
          <a:bodyPr wrap="square">
            <a:spAutoFit/>
          </a:bodyPr>
          <a:lstStyle/>
          <a:p>
            <a:r>
              <a:rPr lang="es-ES" b="0" i="0" dirty="0">
                <a:solidFill>
                  <a:srgbClr val="D1D5DB"/>
                </a:solidFill>
                <a:effectLst/>
                <a:latin typeface="Söhne"/>
              </a:rPr>
              <a:t>El análisis descriptivo es un proceso estadístico que se utiliza para resumir datos de manera concisa y comprensible. Su objetivo principal es describir las características clave de un conjunto de datos y realizar visualizacion</a:t>
            </a:r>
            <a:r>
              <a:rPr lang="es-ES" dirty="0">
                <a:solidFill>
                  <a:srgbClr val="D1D5DB"/>
                </a:solidFill>
                <a:latin typeface="Söhne"/>
              </a:rPr>
              <a:t>es en formas de gráficas.</a:t>
            </a:r>
            <a:endParaRPr lang="es-ES" dirty="0"/>
          </a:p>
        </p:txBody>
      </p:sp>
      <p:pic>
        <p:nvPicPr>
          <p:cNvPr id="5" name="Imagen 4" descr="Tabla&#10;&#10;Descripción generada automáticamente">
            <a:extLst>
              <a:ext uri="{FF2B5EF4-FFF2-40B4-BE49-F238E27FC236}">
                <a16:creationId xmlns:a16="http://schemas.microsoft.com/office/drawing/2014/main" id="{99629E91-475D-A883-F009-ADEEF183267F}"/>
              </a:ext>
            </a:extLst>
          </p:cNvPr>
          <p:cNvPicPr>
            <a:picLocks noChangeAspect="1"/>
          </p:cNvPicPr>
          <p:nvPr/>
        </p:nvPicPr>
        <p:blipFill>
          <a:blip r:embed="rId3"/>
          <a:stretch>
            <a:fillRect/>
          </a:stretch>
        </p:blipFill>
        <p:spPr>
          <a:xfrm>
            <a:off x="2457215" y="3960430"/>
            <a:ext cx="7274394" cy="1817765"/>
          </a:xfrm>
          <a:prstGeom prst="rect">
            <a:avLst/>
          </a:prstGeom>
        </p:spPr>
      </p:pic>
    </p:spTree>
    <p:extLst>
      <p:ext uri="{BB962C8B-B14F-4D97-AF65-F5344CB8AC3E}">
        <p14:creationId xmlns:p14="http://schemas.microsoft.com/office/powerpoint/2010/main" val="392355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69876" y="8822"/>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Análisis de Datos.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531580" y="668133"/>
            <a:ext cx="9361040" cy="579949"/>
          </a:xfrm>
        </p:spPr>
        <p:txBody>
          <a:bodyPr rtlCol="0">
            <a:noAutofit/>
          </a:bodyPr>
          <a:lstStyle/>
          <a:p>
            <a:pPr marL="0" indent="0">
              <a:buNone/>
            </a:pPr>
            <a:r>
              <a:rPr lang="es-ES" dirty="0">
                <a:latin typeface="Times New Roman" panose="02020603050405020304" pitchFamily="18" charset="0"/>
                <a:cs typeface="Times New Roman" panose="02020603050405020304" pitchFamily="18" charset="0"/>
              </a:rPr>
              <a:t>Análisis Descriptivo. </a:t>
            </a:r>
            <a:r>
              <a:rPr lang="es-ES" sz="1800" i="1" kern="0" dirty="0">
                <a:effectLst/>
                <a:latin typeface="Times New Roman" panose="02020603050405020304" pitchFamily="18" charset="0"/>
                <a:ea typeface="Times New Roman" panose="02020603050405020304" pitchFamily="18" charset="0"/>
              </a:rPr>
              <a:t>Incendios producidos en España entre el 2006 y el 2015.</a:t>
            </a:r>
            <a:endParaRPr lang="es-ES" sz="18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rtl="0">
              <a:buNone/>
            </a:pPr>
            <a:endParaRPr lang="es-ES" dirty="0">
              <a:latin typeface="Times New Roman" panose="02020603050405020304" pitchFamily="18" charset="0"/>
              <a:cs typeface="Times New Roman" panose="02020603050405020304" pitchFamily="18" charset="0"/>
            </a:endParaRPr>
          </a:p>
          <a:p>
            <a:pPr marL="0" indent="0" rtl="0">
              <a:buNone/>
            </a:pPr>
            <a:endParaRPr lang="es-ES"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03D35F4D-4C6C-2058-89F7-2AB995B13B86}"/>
              </a:ext>
            </a:extLst>
          </p:cNvPr>
          <p:cNvSpPr>
            <a:spLocks noChangeArrowheads="1"/>
          </p:cNvSpPr>
          <p:nvPr/>
        </p:nvSpPr>
        <p:spPr bwMode="auto">
          <a:xfrm>
            <a:off x="3565525" y="2173288"/>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8" name="Imagen 7" descr="Gráfico, Gráfico de barras&#10;&#10;Descripción generada automáticamente">
            <a:extLst>
              <a:ext uri="{FF2B5EF4-FFF2-40B4-BE49-F238E27FC236}">
                <a16:creationId xmlns:a16="http://schemas.microsoft.com/office/drawing/2014/main" id="{38BF3A30-227D-05FE-0EAB-A041206D9148}"/>
              </a:ext>
            </a:extLst>
          </p:cNvPr>
          <p:cNvPicPr>
            <a:picLocks noChangeAspect="1"/>
          </p:cNvPicPr>
          <p:nvPr/>
        </p:nvPicPr>
        <p:blipFill>
          <a:blip r:embed="rId3"/>
          <a:stretch>
            <a:fillRect/>
          </a:stretch>
        </p:blipFill>
        <p:spPr>
          <a:xfrm>
            <a:off x="462846" y="1327444"/>
            <a:ext cx="11263132" cy="5256216"/>
          </a:xfrm>
          <a:prstGeom prst="rect">
            <a:avLst/>
          </a:prstGeom>
        </p:spPr>
      </p:pic>
    </p:spTree>
    <p:extLst>
      <p:ext uri="{BB962C8B-B14F-4D97-AF65-F5344CB8AC3E}">
        <p14:creationId xmlns:p14="http://schemas.microsoft.com/office/powerpoint/2010/main" val="203134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97868" y="332656"/>
            <a:ext cx="4320480" cy="1008112"/>
          </a:xfrm>
        </p:spPr>
        <p:txBody>
          <a:bodyPr rtlCol="0">
            <a:noAutofit/>
          </a:bodyPr>
          <a:lstStyle/>
          <a:p>
            <a:pPr rtl="0"/>
            <a:r>
              <a:rPr lang="es-ES" sz="2200" b="1" dirty="0">
                <a:latin typeface="Times New Roman" panose="02020603050405020304" pitchFamily="18" charset="0"/>
                <a:cs typeface="Times New Roman" panose="02020603050405020304" pitchFamily="18" charset="0"/>
              </a:rPr>
              <a:t>Índice de la Presentación.</a:t>
            </a:r>
            <a:br>
              <a:rPr lang="es-ES" sz="2200" b="1" dirty="0">
                <a:latin typeface="Times New Roman" panose="02020603050405020304" pitchFamily="18" charset="0"/>
                <a:cs typeface="Times New Roman" panose="02020603050405020304" pitchFamily="18" charset="0"/>
              </a:rPr>
            </a:br>
            <a:br>
              <a:rPr lang="es-ES" sz="2200" b="1" dirty="0">
                <a:latin typeface="Times New Roman" panose="02020603050405020304" pitchFamily="18" charset="0"/>
                <a:cs typeface="Times New Roman" panose="02020603050405020304" pitchFamily="18" charset="0"/>
              </a:rPr>
            </a:br>
            <a:r>
              <a:rPr lang="es-ES" sz="2200" b="1" dirty="0">
                <a:latin typeface="Times New Roman" panose="02020603050405020304" pitchFamily="18" charset="0"/>
                <a:cs typeface="Times New Roman" panose="02020603050405020304" pitchFamily="18" charset="0"/>
              </a:rPr>
              <a:t>Capítulos:</a:t>
            </a:r>
          </a:p>
        </p:txBody>
      </p:sp>
      <p:sp>
        <p:nvSpPr>
          <p:cNvPr id="14" name="Marcador de posición de contenido 13"/>
          <p:cNvSpPr>
            <a:spLocks noGrp="1"/>
          </p:cNvSpPr>
          <p:nvPr>
            <p:ph idx="1"/>
          </p:nvPr>
        </p:nvSpPr>
        <p:spPr>
          <a:xfrm>
            <a:off x="2205980" y="1772816"/>
            <a:ext cx="7776864" cy="3888432"/>
          </a:xfrm>
        </p:spPr>
        <p:txBody>
          <a:bodyPr rtlCol="0">
            <a:normAutofit/>
          </a:bodyPr>
          <a:lstStyle/>
          <a:p>
            <a:pPr marL="514350" indent="-514350" rtl="0">
              <a:buFont typeface="+mj-lt"/>
              <a:buAutoNum type="arabicPeriod"/>
            </a:pPr>
            <a:r>
              <a:rPr lang="es-ES" dirty="0"/>
              <a:t>Introducción.</a:t>
            </a:r>
          </a:p>
          <a:p>
            <a:pPr marL="514350" indent="-514350" rtl="0">
              <a:buFont typeface="+mj-lt"/>
              <a:buAutoNum type="arabicPeriod"/>
            </a:pPr>
            <a:r>
              <a:rPr lang="es-ES" dirty="0"/>
              <a:t>Fuentes de Datos abiertas.</a:t>
            </a:r>
          </a:p>
          <a:p>
            <a:pPr marL="514350" indent="-514350" rtl="0">
              <a:buFont typeface="+mj-lt"/>
              <a:buAutoNum type="arabicPeriod"/>
            </a:pPr>
            <a:r>
              <a:rPr lang="es-ES" dirty="0"/>
              <a:t> Procesos ETL.</a:t>
            </a:r>
          </a:p>
          <a:p>
            <a:pPr marL="514350" indent="-514350" rtl="0">
              <a:buFont typeface="+mj-lt"/>
              <a:buAutoNum type="arabicPeriod"/>
            </a:pPr>
            <a:r>
              <a:rPr lang="es-ES" dirty="0"/>
              <a:t>Análisis de Datos.</a:t>
            </a:r>
          </a:p>
          <a:p>
            <a:pPr marL="514350" indent="-514350" rtl="0">
              <a:buFont typeface="+mj-lt"/>
              <a:buAutoNum type="arabicPeriod"/>
            </a:pPr>
            <a:r>
              <a:rPr lang="es-ES" dirty="0"/>
              <a:t>Visualización en PowerBi.</a:t>
            </a:r>
          </a:p>
          <a:p>
            <a:pPr marL="514350" indent="-514350" rtl="0">
              <a:buFont typeface="+mj-lt"/>
              <a:buAutoNum type="arabicPeriod"/>
            </a:pPr>
            <a:r>
              <a:rPr lang="es-ES" dirty="0"/>
              <a:t>Conclusiones.</a:t>
            </a:r>
          </a:p>
          <a:p>
            <a:pPr marL="514350" indent="-514350" rtl="0">
              <a:buFont typeface="+mj-lt"/>
              <a:buAutoNum type="arabicPeriod"/>
            </a:pPr>
            <a:endParaRPr lang="es-ES" dirty="0"/>
          </a:p>
        </p:txBody>
      </p:sp>
    </p:spTree>
    <p:extLst>
      <p:ext uri="{BB962C8B-B14F-4D97-AF65-F5344CB8AC3E}">
        <p14:creationId xmlns:p14="http://schemas.microsoft.com/office/powerpoint/2010/main" val="117982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04382" y="256762"/>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Análisis de Datos.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413892" y="1052736"/>
            <a:ext cx="9361040" cy="579949"/>
          </a:xfrm>
        </p:spPr>
        <p:txBody>
          <a:bodyPr rtlCol="0">
            <a:noAutofit/>
          </a:bodyPr>
          <a:lstStyle/>
          <a:p>
            <a:pPr marL="0" indent="0">
              <a:buNone/>
            </a:pPr>
            <a:r>
              <a:rPr lang="es-ES" dirty="0">
                <a:latin typeface="Times New Roman" panose="02020603050405020304" pitchFamily="18" charset="0"/>
                <a:cs typeface="Times New Roman" panose="02020603050405020304" pitchFamily="18" charset="0"/>
              </a:rPr>
              <a:t>Análisis Descriptivo. </a:t>
            </a:r>
            <a:r>
              <a:rPr lang="es-ES" sz="1800" i="1" kern="0" dirty="0">
                <a:effectLst/>
                <a:latin typeface="Times New Roman" panose="02020603050405020304" pitchFamily="18" charset="0"/>
                <a:ea typeface="Times New Roman" panose="02020603050405020304" pitchFamily="18" charset="0"/>
              </a:rPr>
              <a:t>Población por Provincias de España 1996-2021.</a:t>
            </a:r>
            <a:endParaRPr lang="es-ES" i="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03D35F4D-4C6C-2058-89F7-2AB995B13B86}"/>
              </a:ext>
            </a:extLst>
          </p:cNvPr>
          <p:cNvSpPr>
            <a:spLocks noChangeArrowheads="1"/>
          </p:cNvSpPr>
          <p:nvPr/>
        </p:nvSpPr>
        <p:spPr bwMode="auto">
          <a:xfrm>
            <a:off x="3565525" y="2173288"/>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7" name="Imagen 6" descr="Gráfico&#10;&#10;Descripción generada automáticamente">
            <a:extLst>
              <a:ext uri="{FF2B5EF4-FFF2-40B4-BE49-F238E27FC236}">
                <a16:creationId xmlns:a16="http://schemas.microsoft.com/office/drawing/2014/main" id="{07B9288B-EDBA-1F6C-4908-2AEC36DD66DC}"/>
              </a:ext>
            </a:extLst>
          </p:cNvPr>
          <p:cNvPicPr>
            <a:picLocks noChangeAspect="1"/>
          </p:cNvPicPr>
          <p:nvPr/>
        </p:nvPicPr>
        <p:blipFill>
          <a:blip r:embed="rId3"/>
          <a:stretch>
            <a:fillRect/>
          </a:stretch>
        </p:blipFill>
        <p:spPr>
          <a:xfrm>
            <a:off x="430514" y="1848710"/>
            <a:ext cx="11327796" cy="4604626"/>
          </a:xfrm>
          <a:prstGeom prst="rect">
            <a:avLst/>
          </a:prstGeom>
        </p:spPr>
      </p:pic>
    </p:spTree>
    <p:extLst>
      <p:ext uri="{BB962C8B-B14F-4D97-AF65-F5344CB8AC3E}">
        <p14:creationId xmlns:p14="http://schemas.microsoft.com/office/powerpoint/2010/main" val="47444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04382" y="256762"/>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Análisis de Datos.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413892" y="925050"/>
            <a:ext cx="9361040" cy="579949"/>
          </a:xfrm>
        </p:spPr>
        <p:txBody>
          <a:bodyPr rtlCol="0">
            <a:noAutofit/>
          </a:bodyPr>
          <a:lstStyle/>
          <a:p>
            <a:pPr marL="0" indent="0">
              <a:buNone/>
            </a:pPr>
            <a:r>
              <a:rPr lang="es-ES" dirty="0">
                <a:latin typeface="Times New Roman" panose="02020603050405020304" pitchFamily="18" charset="0"/>
                <a:cs typeface="Times New Roman" panose="02020603050405020304" pitchFamily="18" charset="0"/>
              </a:rPr>
              <a:t>Regresión Lineal. </a:t>
            </a:r>
            <a:endParaRPr lang="es-ES" i="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03D35F4D-4C6C-2058-89F7-2AB995B13B86}"/>
              </a:ext>
            </a:extLst>
          </p:cNvPr>
          <p:cNvSpPr>
            <a:spLocks noChangeArrowheads="1"/>
          </p:cNvSpPr>
          <p:nvPr/>
        </p:nvSpPr>
        <p:spPr bwMode="auto">
          <a:xfrm>
            <a:off x="3565525" y="2173288"/>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mc:AlternateContent xmlns:mc="http://schemas.openxmlformats.org/markup-compatibility/2006">
        <mc:Choice xmlns:a14="http://schemas.microsoft.com/office/drawing/2010/main" Requires="a14">
          <p:sp>
            <p:nvSpPr>
              <p:cNvPr id="2" name="CuadroTexto 1">
                <a:extLst>
                  <a:ext uri="{FF2B5EF4-FFF2-40B4-BE49-F238E27FC236}">
                    <a16:creationId xmlns:a16="http://schemas.microsoft.com/office/drawing/2014/main" id="{D4366158-63D3-750D-FF26-D629E359760A}"/>
                  </a:ext>
                </a:extLst>
              </p:cNvPr>
              <p:cNvSpPr txBox="1"/>
              <p:nvPr/>
            </p:nvSpPr>
            <p:spPr>
              <a:xfrm>
                <a:off x="1413892" y="1593338"/>
                <a:ext cx="10009112" cy="2554545"/>
              </a:xfrm>
              <a:prstGeom prst="rect">
                <a:avLst/>
              </a:prstGeom>
              <a:noFill/>
            </p:spPr>
            <p:txBody>
              <a:bodyPr wrap="square" rtlCol="0">
                <a:spAutoFit/>
              </a:bodyPr>
              <a:lstStyle/>
              <a:p>
                <a:r>
                  <a:rPr lang="es-ES" sz="2000" dirty="0">
                    <a:latin typeface="Times New Roman" panose="02020603050405020304" pitchFamily="18" charset="0"/>
                    <a:cs typeface="Times New Roman" panose="02020603050405020304" pitchFamily="18" charset="0"/>
                  </a:rPr>
                  <a:t>Se utiliza para modelar la relación de una variable dependiente con una o más variables independientes. </a:t>
                </a:r>
                <a:r>
                  <a:rPr lang="es-ES" sz="2000" dirty="0">
                    <a:effectLst/>
                    <a:latin typeface="Times New Roman" panose="02020603050405020304" pitchFamily="18" charset="0"/>
                    <a:ea typeface="Times New Roman" panose="02020603050405020304" pitchFamily="18" charset="0"/>
                  </a:rPr>
                  <a:t>La variable dependiente es la variable a predecir, mientras que las variables independientes son las variables necesarias para poder predecir la variable dependiente.</a:t>
                </a:r>
              </a:p>
              <a:p>
                <a:endParaRPr lang="es-ES" sz="2000" kern="0" dirty="0">
                  <a:effectLst/>
                  <a:latin typeface="Times New Roman" panose="02020603050405020304" pitchFamily="18" charset="0"/>
                  <a:ea typeface="Times New Roman" panose="02020603050405020304" pitchFamily="18" charset="0"/>
                </a:endParaRPr>
              </a:p>
              <a:p>
                <a:r>
                  <a:rPr lang="es-ES" sz="2000" dirty="0">
                    <a:effectLst/>
                    <a:latin typeface="Times New Roman" panose="02020603050405020304" pitchFamily="18" charset="0"/>
                    <a:ea typeface="Times New Roman" panose="02020603050405020304" pitchFamily="18" charset="0"/>
                  </a:rPr>
                  <a:t>La función lineal es la siguiente:</a:t>
                </a:r>
                <a:endParaRPr lang="es-ES" sz="2000" dirty="0">
                  <a:latin typeface="Times New Roman" panose="02020603050405020304" pitchFamily="18" charset="0"/>
                  <a:ea typeface="Times New Roman" panose="02020603050405020304" pitchFamily="18" charset="0"/>
                </a:endParaRPr>
              </a:p>
              <a:p>
                <a:pPr indent="228600" algn="just"/>
                <a14:m>
                  <m:oMathPara xmlns:m="http://schemas.openxmlformats.org/officeDocument/2006/math">
                    <m:oMathParaPr>
                      <m:jc m:val="centerGroup"/>
                    </m:oMathParaPr>
                    <m:oMath xmlns:m="http://schemas.openxmlformats.org/officeDocument/2006/math">
                      <m:r>
                        <a:rPr lang="es-ES" sz="2000" i="1" smtClean="0">
                          <a:effectLst/>
                          <a:latin typeface="Cambria Math" panose="02040503050406030204" pitchFamily="18" charset="0"/>
                          <a:ea typeface="Times New Roman" panose="02020603050405020304" pitchFamily="18" charset="0"/>
                        </a:rPr>
                        <m:t>𝑦</m:t>
                      </m:r>
                      <m:r>
                        <a:rPr lang="es-ES" sz="2000" i="1" smtClean="0">
                          <a:effectLst/>
                          <a:latin typeface="Cambria Math" panose="02040503050406030204" pitchFamily="18" charset="0"/>
                          <a:ea typeface="Times New Roman" panose="02020603050405020304" pitchFamily="18" charset="0"/>
                        </a:rPr>
                        <m:t>=</m:t>
                      </m:r>
                      <m:r>
                        <a:rPr lang="es-ES" sz="2000" i="1" smtClean="0">
                          <a:effectLst/>
                          <a:latin typeface="Cambria Math" panose="02040503050406030204" pitchFamily="18" charset="0"/>
                          <a:ea typeface="Times New Roman" panose="02020603050405020304" pitchFamily="18" charset="0"/>
                        </a:rPr>
                        <m:t>𝑚𝑥</m:t>
                      </m:r>
                      <m:r>
                        <a:rPr lang="es-ES" sz="2000" i="1" smtClean="0">
                          <a:effectLst/>
                          <a:latin typeface="Cambria Math" panose="02040503050406030204" pitchFamily="18" charset="0"/>
                          <a:ea typeface="Times New Roman" panose="02020603050405020304" pitchFamily="18" charset="0"/>
                        </a:rPr>
                        <m:t>+</m:t>
                      </m:r>
                      <m:r>
                        <a:rPr lang="es-ES" sz="2000" i="1" smtClean="0">
                          <a:effectLst/>
                          <a:latin typeface="Cambria Math" panose="02040503050406030204" pitchFamily="18" charset="0"/>
                          <a:ea typeface="Times New Roman" panose="02020603050405020304" pitchFamily="18" charset="0"/>
                        </a:rPr>
                        <m:t>𝑏</m:t>
                      </m:r>
                    </m:oMath>
                  </m:oMathPara>
                </a14:m>
                <a:endParaRPr lang="es-ES" sz="2000" dirty="0">
                  <a:effectLst/>
                  <a:latin typeface="Times New Roman" panose="02020603050405020304" pitchFamily="18" charset="0"/>
                  <a:ea typeface="Times New Roman" panose="02020603050405020304" pitchFamily="18" charset="0"/>
                </a:endParaRPr>
              </a:p>
              <a:p>
                <a:endParaRPr lang="es-ES" sz="2000" dirty="0">
                  <a:effectLst/>
                  <a:latin typeface="Times New Roman" panose="02020603050405020304" pitchFamily="18" charset="0"/>
                  <a:ea typeface="Times New Roman" panose="02020603050405020304" pitchFamily="18" charset="0"/>
                </a:endParaRPr>
              </a:p>
              <a:p>
                <a:endParaRPr lang="es-ES" sz="2000" dirty="0"/>
              </a:p>
            </p:txBody>
          </p:sp>
        </mc:Choice>
        <mc:Fallback>
          <p:sp>
            <p:nvSpPr>
              <p:cNvPr id="2" name="CuadroTexto 1">
                <a:extLst>
                  <a:ext uri="{FF2B5EF4-FFF2-40B4-BE49-F238E27FC236}">
                    <a16:creationId xmlns:a16="http://schemas.microsoft.com/office/drawing/2014/main" id="{D4366158-63D3-750D-FF26-D629E359760A}"/>
                  </a:ext>
                </a:extLst>
              </p:cNvPr>
              <p:cNvSpPr txBox="1">
                <a:spLocks noRot="1" noChangeAspect="1" noMove="1" noResize="1" noEditPoints="1" noAdjustHandles="1" noChangeArrowheads="1" noChangeShapeType="1" noTextEdit="1"/>
              </p:cNvSpPr>
              <p:nvPr/>
            </p:nvSpPr>
            <p:spPr>
              <a:xfrm>
                <a:off x="1413892" y="1593338"/>
                <a:ext cx="10009112" cy="2554545"/>
              </a:xfrm>
              <a:prstGeom prst="rect">
                <a:avLst/>
              </a:prstGeom>
              <a:blipFill>
                <a:blip r:embed="rId3"/>
                <a:stretch>
                  <a:fillRect l="-670" t="-1193"/>
                </a:stretch>
              </a:blipFill>
            </p:spPr>
            <p:txBody>
              <a:bodyPr/>
              <a:lstStyle/>
              <a:p>
                <a:r>
                  <a:rPr lang="es-ES">
                    <a:noFill/>
                  </a:rPr>
                  <a:t> </a:t>
                </a:r>
              </a:p>
            </p:txBody>
          </p:sp>
        </mc:Fallback>
      </mc:AlternateContent>
    </p:spTree>
    <p:extLst>
      <p:ext uri="{BB962C8B-B14F-4D97-AF65-F5344CB8AC3E}">
        <p14:creationId xmlns:p14="http://schemas.microsoft.com/office/powerpoint/2010/main" val="419997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96310" y="0"/>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Análisis de Datos.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413892" y="717301"/>
            <a:ext cx="9361040" cy="579949"/>
          </a:xfrm>
        </p:spPr>
        <p:txBody>
          <a:bodyPr rtlCol="0">
            <a:noAutofit/>
          </a:bodyPr>
          <a:lstStyle/>
          <a:p>
            <a:pPr marL="0" indent="0">
              <a:buNone/>
            </a:pPr>
            <a:r>
              <a:rPr lang="es-ES" dirty="0">
                <a:latin typeface="Times New Roman" panose="02020603050405020304" pitchFamily="18" charset="0"/>
                <a:cs typeface="Times New Roman" panose="02020603050405020304" pitchFamily="18" charset="0"/>
              </a:rPr>
              <a:t>Regresión Lineal. </a:t>
            </a:r>
            <a:r>
              <a:rPr lang="es-ES" sz="1800" i="1" kern="0" dirty="0">
                <a:effectLst/>
                <a:latin typeface="Times New Roman" panose="02020603050405020304" pitchFamily="18" charset="0"/>
                <a:ea typeface="Times New Roman" panose="02020603050405020304" pitchFamily="18" charset="0"/>
              </a:rPr>
              <a:t>Población por Provincias de España 1996-2021.</a:t>
            </a:r>
            <a:endParaRPr lang="es-ES" i="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03D35F4D-4C6C-2058-89F7-2AB995B13B86}"/>
              </a:ext>
            </a:extLst>
          </p:cNvPr>
          <p:cNvSpPr>
            <a:spLocks noChangeArrowheads="1"/>
          </p:cNvSpPr>
          <p:nvPr/>
        </p:nvSpPr>
        <p:spPr bwMode="auto">
          <a:xfrm>
            <a:off x="3565525" y="2173288"/>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2" name="Imagen 1" descr="Gráfico, Gráfico de líneas&#10;&#10;Descripción generada automáticamente">
            <a:extLst>
              <a:ext uri="{FF2B5EF4-FFF2-40B4-BE49-F238E27FC236}">
                <a16:creationId xmlns:a16="http://schemas.microsoft.com/office/drawing/2014/main" id="{D18EDA44-2ADD-D7EE-5A44-405E2E4B0934}"/>
              </a:ext>
            </a:extLst>
          </p:cNvPr>
          <p:cNvPicPr>
            <a:picLocks noChangeAspect="1"/>
          </p:cNvPicPr>
          <p:nvPr/>
        </p:nvPicPr>
        <p:blipFill>
          <a:blip r:embed="rId3"/>
          <a:stretch>
            <a:fillRect/>
          </a:stretch>
        </p:blipFill>
        <p:spPr>
          <a:xfrm>
            <a:off x="945840" y="1330404"/>
            <a:ext cx="10297144" cy="4218039"/>
          </a:xfrm>
          <a:prstGeom prst="rect">
            <a:avLst/>
          </a:prstGeom>
        </p:spPr>
      </p:pic>
      <mc:AlternateContent xmlns:mc="http://schemas.openxmlformats.org/markup-compatibility/2006">
        <mc:Choice xmlns:a14="http://schemas.microsoft.com/office/drawing/2010/main" Requires="a14">
          <p:sp>
            <p:nvSpPr>
              <p:cNvPr id="5" name="CuadroTexto 4">
                <a:extLst>
                  <a:ext uri="{FF2B5EF4-FFF2-40B4-BE49-F238E27FC236}">
                    <a16:creationId xmlns:a16="http://schemas.microsoft.com/office/drawing/2014/main" id="{963BB1A2-084E-8204-09FB-409874E6B606}"/>
                  </a:ext>
                </a:extLst>
              </p:cNvPr>
              <p:cNvSpPr txBox="1"/>
              <p:nvPr/>
            </p:nvSpPr>
            <p:spPr>
              <a:xfrm>
                <a:off x="261764" y="5595319"/>
                <a:ext cx="78867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00" i="1" smtClean="0">
                          <a:latin typeface="Cambria Math" panose="02040503050406030204" pitchFamily="18" charset="0"/>
                        </a:rPr>
                        <m:t>𝑃𝑟𝑒𝑑𝑖𝑐𝑖𝑜𝑛</m:t>
                      </m:r>
                      <m:r>
                        <a:rPr lang="es-ES" sz="1800" i="0">
                          <a:latin typeface="Cambria Math" panose="02040503050406030204" pitchFamily="18" charset="0"/>
                        </a:rPr>
                        <m:t> </m:t>
                      </m:r>
                      <m:r>
                        <a:rPr lang="es-ES" sz="1800" i="1">
                          <a:latin typeface="Cambria Math" panose="02040503050406030204" pitchFamily="18" charset="0"/>
                        </a:rPr>
                        <m:t>𝑑𝑒</m:t>
                      </m:r>
                      <m:r>
                        <a:rPr lang="es-ES" sz="1800" i="0">
                          <a:latin typeface="Cambria Math" panose="02040503050406030204" pitchFamily="18" charset="0"/>
                        </a:rPr>
                        <m:t> </m:t>
                      </m:r>
                      <m:r>
                        <a:rPr lang="es-ES" sz="1800" i="1">
                          <a:latin typeface="Cambria Math" panose="02040503050406030204" pitchFamily="18" charset="0"/>
                        </a:rPr>
                        <m:t>𝑙𝑎</m:t>
                      </m:r>
                      <m:r>
                        <a:rPr lang="es-ES" sz="1800" i="0">
                          <a:latin typeface="Cambria Math" panose="02040503050406030204" pitchFamily="18" charset="0"/>
                        </a:rPr>
                        <m:t> </m:t>
                      </m:r>
                      <m:r>
                        <a:rPr lang="es-ES" sz="1800" i="1">
                          <a:latin typeface="Cambria Math" panose="02040503050406030204" pitchFamily="18" charset="0"/>
                        </a:rPr>
                        <m:t>𝑃𝑜𝑏𝑙𝑎𝑐𝑖</m:t>
                      </m:r>
                      <m:r>
                        <a:rPr lang="es-ES" sz="1800" i="0">
                          <a:latin typeface="Cambria Math" panose="02040503050406030204" pitchFamily="18" charset="0"/>
                        </a:rPr>
                        <m:t>ó</m:t>
                      </m:r>
                      <m:r>
                        <a:rPr lang="es-ES" sz="1800" i="1">
                          <a:latin typeface="Cambria Math" panose="02040503050406030204" pitchFamily="18" charset="0"/>
                        </a:rPr>
                        <m:t>𝑛</m:t>
                      </m:r>
                      <m:r>
                        <a:rPr lang="es-ES" sz="1800" i="0">
                          <a:latin typeface="Cambria Math" panose="02040503050406030204" pitchFamily="18" charset="0"/>
                        </a:rPr>
                        <m:t> </m:t>
                      </m:r>
                      <m:r>
                        <a:rPr lang="es-ES" sz="1800" i="1">
                          <a:latin typeface="Cambria Math" panose="02040503050406030204" pitchFamily="18" charset="0"/>
                        </a:rPr>
                        <m:t>𝑝𝑎𝑟𝑎</m:t>
                      </m:r>
                      <m:r>
                        <a:rPr lang="es-ES" sz="1800" i="0">
                          <a:latin typeface="Cambria Math" panose="02040503050406030204" pitchFamily="18" charset="0"/>
                        </a:rPr>
                        <m:t> </m:t>
                      </m:r>
                      <m:r>
                        <a:rPr lang="es-ES" sz="1800" i="1">
                          <a:latin typeface="Cambria Math" panose="02040503050406030204" pitchFamily="18" charset="0"/>
                        </a:rPr>
                        <m:t>𝑒𝑙</m:t>
                      </m:r>
                      <m:r>
                        <a:rPr lang="es-ES" sz="1800" i="0">
                          <a:latin typeface="Cambria Math" panose="02040503050406030204" pitchFamily="18" charset="0"/>
                        </a:rPr>
                        <m:t> </m:t>
                      </m:r>
                      <m:r>
                        <a:rPr lang="es-ES" sz="1800" i="1">
                          <a:latin typeface="Cambria Math" panose="02040503050406030204" pitchFamily="18" charset="0"/>
                        </a:rPr>
                        <m:t>𝐴</m:t>
                      </m:r>
                      <m:r>
                        <a:rPr lang="es-ES" sz="1800" i="0">
                          <a:latin typeface="Cambria Math" panose="02040503050406030204" pitchFamily="18" charset="0"/>
                        </a:rPr>
                        <m:t>ñ</m:t>
                      </m:r>
                      <m:r>
                        <a:rPr lang="es-ES" sz="1800" i="1">
                          <a:latin typeface="Cambria Math" panose="02040503050406030204" pitchFamily="18" charset="0"/>
                        </a:rPr>
                        <m:t>𝑜</m:t>
                      </m:r>
                      <m:r>
                        <a:rPr lang="es-ES" sz="1800" i="0">
                          <a:latin typeface="Cambria Math" panose="02040503050406030204" pitchFamily="18" charset="0"/>
                        </a:rPr>
                        <m:t> 2022=161.705,193</m:t>
                      </m:r>
                    </m:oMath>
                  </m:oMathPara>
                </a14:m>
                <a:endParaRPr lang="es-ES" sz="1800" dirty="0"/>
              </a:p>
            </p:txBody>
          </p:sp>
        </mc:Choice>
        <mc:Fallback>
          <p:sp>
            <p:nvSpPr>
              <p:cNvPr id="5" name="CuadroTexto 4">
                <a:extLst>
                  <a:ext uri="{FF2B5EF4-FFF2-40B4-BE49-F238E27FC236}">
                    <a16:creationId xmlns:a16="http://schemas.microsoft.com/office/drawing/2014/main" id="{963BB1A2-084E-8204-09FB-409874E6B606}"/>
                  </a:ext>
                </a:extLst>
              </p:cNvPr>
              <p:cNvSpPr txBox="1">
                <a:spLocks noRot="1" noChangeAspect="1" noMove="1" noResize="1" noEditPoints="1" noAdjustHandles="1" noChangeArrowheads="1" noChangeShapeType="1" noTextEdit="1"/>
              </p:cNvSpPr>
              <p:nvPr/>
            </p:nvSpPr>
            <p:spPr>
              <a:xfrm>
                <a:off x="261764" y="5595319"/>
                <a:ext cx="7886700" cy="369332"/>
              </a:xfrm>
              <a:prstGeom prst="rect">
                <a:avLst/>
              </a:prstGeom>
              <a:blipFill>
                <a:blip r:embed="rId4"/>
                <a:stretch>
                  <a:fillRect b="-6667"/>
                </a:stretch>
              </a:blipFill>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7" name="CuadroTexto 6">
                <a:extLst>
                  <a:ext uri="{FF2B5EF4-FFF2-40B4-BE49-F238E27FC236}">
                    <a16:creationId xmlns:a16="http://schemas.microsoft.com/office/drawing/2014/main" id="{9D921F34-9AB3-F2AE-7852-BED4C0A3F4AD}"/>
                  </a:ext>
                </a:extLst>
              </p:cNvPr>
              <p:cNvSpPr txBox="1"/>
              <p:nvPr/>
            </p:nvSpPr>
            <p:spPr>
              <a:xfrm>
                <a:off x="2151062" y="6032772"/>
                <a:ext cx="78867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𝐸</m:t>
                      </m:r>
                      <m:r>
                        <a:rPr lang="es-ES" sz="1800" i="1" smtClean="0">
                          <a:latin typeface="Cambria Math" panose="02040503050406030204" pitchFamily="18" charset="0"/>
                        </a:rPr>
                        <m:t>𝑟𝑟𝑜𝑟</m:t>
                      </m:r>
                      <m:r>
                        <a:rPr lang="es-ES" sz="1800" i="0">
                          <a:latin typeface="Cambria Math" panose="02040503050406030204" pitchFamily="18" charset="0"/>
                        </a:rPr>
                        <m:t>=</m:t>
                      </m:r>
                      <m:d>
                        <m:dPr>
                          <m:begChr m:val="|"/>
                          <m:endChr m:val="|"/>
                          <m:ctrlPr>
                            <a:rPr lang="es-ES" sz="1800" i="1">
                              <a:solidFill>
                                <a:srgbClr val="836967"/>
                              </a:solidFill>
                              <a:latin typeface="Cambria Math" panose="02040503050406030204" pitchFamily="18" charset="0"/>
                            </a:rPr>
                          </m:ctrlPr>
                        </m:dPr>
                        <m:e>
                          <m:r>
                            <a:rPr lang="es-ES" sz="1800" i="0">
                              <a:latin typeface="Cambria Math" panose="02040503050406030204" pitchFamily="18" charset="0"/>
                            </a:rPr>
                            <m:t> 161.705 −161.771</m:t>
                          </m:r>
                        </m:e>
                      </m:d>
                      <m:r>
                        <a:rPr lang="es-ES" sz="1800" i="0">
                          <a:latin typeface="Cambria Math" panose="02040503050406030204" pitchFamily="18" charset="0"/>
                        </a:rPr>
                        <m:t>=66→0,04%</m:t>
                      </m:r>
                    </m:oMath>
                  </m:oMathPara>
                </a14:m>
                <a:endParaRPr lang="es-ES" sz="1800" dirty="0"/>
              </a:p>
            </p:txBody>
          </p:sp>
        </mc:Choice>
        <mc:Fallback>
          <p:sp>
            <p:nvSpPr>
              <p:cNvPr id="7" name="CuadroTexto 6">
                <a:extLst>
                  <a:ext uri="{FF2B5EF4-FFF2-40B4-BE49-F238E27FC236}">
                    <a16:creationId xmlns:a16="http://schemas.microsoft.com/office/drawing/2014/main" id="{9D921F34-9AB3-F2AE-7852-BED4C0A3F4AD}"/>
                  </a:ext>
                </a:extLst>
              </p:cNvPr>
              <p:cNvSpPr txBox="1">
                <a:spLocks noRot="1" noChangeAspect="1" noMove="1" noResize="1" noEditPoints="1" noAdjustHandles="1" noChangeArrowheads="1" noChangeShapeType="1" noTextEdit="1"/>
              </p:cNvSpPr>
              <p:nvPr/>
            </p:nvSpPr>
            <p:spPr>
              <a:xfrm>
                <a:off x="2151062" y="6032772"/>
                <a:ext cx="7886700" cy="369332"/>
              </a:xfrm>
              <a:prstGeom prst="rect">
                <a:avLst/>
              </a:prstGeom>
              <a:blipFill>
                <a:blip r:embed="rId5"/>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182237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35164" y="0"/>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Análisis de Datos.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413892" y="690962"/>
            <a:ext cx="9361040" cy="579949"/>
          </a:xfrm>
        </p:spPr>
        <p:txBody>
          <a:bodyPr rtlCol="0">
            <a:noAutofit/>
          </a:bodyPr>
          <a:lstStyle/>
          <a:p>
            <a:pPr marL="0" indent="0">
              <a:buNone/>
            </a:pPr>
            <a:r>
              <a:rPr lang="es-ES" dirty="0">
                <a:latin typeface="Times New Roman" panose="02020603050405020304" pitchFamily="18" charset="0"/>
                <a:cs typeface="Times New Roman" panose="02020603050405020304" pitchFamily="18" charset="0"/>
              </a:rPr>
              <a:t>Clustering </a:t>
            </a:r>
            <a:r>
              <a:rPr lang="es-ES" kern="0" dirty="0">
                <a:effectLst/>
                <a:latin typeface="Times New Roman" panose="02020603050405020304" pitchFamily="18" charset="0"/>
                <a:ea typeface="Times New Roman" panose="02020603050405020304" pitchFamily="18" charset="0"/>
              </a:rPr>
              <a:t>Mean Shift</a:t>
            </a:r>
            <a:r>
              <a:rPr lang="es-ES" dirty="0">
                <a:latin typeface="Times New Roman" panose="02020603050405020304" pitchFamily="18" charset="0"/>
                <a:cs typeface="Times New Roman" panose="02020603050405020304" pitchFamily="18" charset="0"/>
              </a:rPr>
              <a:t>. </a:t>
            </a:r>
            <a:r>
              <a:rPr lang="es-ES" sz="1800" i="1" kern="0" dirty="0">
                <a:effectLst/>
                <a:latin typeface="Times New Roman" panose="02020603050405020304" pitchFamily="18" charset="0"/>
                <a:ea typeface="Times New Roman" panose="02020603050405020304" pitchFamily="18" charset="0"/>
              </a:rPr>
              <a:t>Capacidad Asistencial durante la Covid-19.</a:t>
            </a:r>
            <a:endParaRPr lang="es-ES" i="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03D35F4D-4C6C-2058-89F7-2AB995B13B86}"/>
              </a:ext>
            </a:extLst>
          </p:cNvPr>
          <p:cNvSpPr>
            <a:spLocks noChangeArrowheads="1"/>
          </p:cNvSpPr>
          <p:nvPr/>
        </p:nvSpPr>
        <p:spPr bwMode="auto">
          <a:xfrm>
            <a:off x="3565525" y="2173288"/>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2" name="Imagen 1" descr="Interfaz de usuario gráfica, Gráfico, Gráfico de líneas&#10;&#10;Descripción generada automáticamente">
            <a:extLst>
              <a:ext uri="{FF2B5EF4-FFF2-40B4-BE49-F238E27FC236}">
                <a16:creationId xmlns:a16="http://schemas.microsoft.com/office/drawing/2014/main" id="{D544DA27-545E-8639-4166-FEEE3DE99E63}"/>
              </a:ext>
            </a:extLst>
          </p:cNvPr>
          <p:cNvPicPr>
            <a:picLocks noChangeAspect="1"/>
          </p:cNvPicPr>
          <p:nvPr/>
        </p:nvPicPr>
        <p:blipFill>
          <a:blip r:embed="rId3"/>
          <a:stretch>
            <a:fillRect/>
          </a:stretch>
        </p:blipFill>
        <p:spPr>
          <a:xfrm>
            <a:off x="1413892" y="1381924"/>
            <a:ext cx="9577063" cy="4868069"/>
          </a:xfrm>
          <a:prstGeom prst="rect">
            <a:avLst/>
          </a:prstGeom>
        </p:spPr>
      </p:pic>
    </p:spTree>
    <p:extLst>
      <p:ext uri="{BB962C8B-B14F-4D97-AF65-F5344CB8AC3E}">
        <p14:creationId xmlns:p14="http://schemas.microsoft.com/office/powerpoint/2010/main" val="17275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97868" y="0"/>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Análisis de Datos.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413892" y="589127"/>
            <a:ext cx="9361040" cy="579949"/>
          </a:xfrm>
        </p:spPr>
        <p:txBody>
          <a:bodyPr rtlCol="0">
            <a:noAutofit/>
          </a:bodyPr>
          <a:lstStyle/>
          <a:p>
            <a:pPr marL="0" indent="0">
              <a:buNone/>
            </a:pPr>
            <a:r>
              <a:rPr lang="es-ES" dirty="0">
                <a:latin typeface="Times New Roman" panose="02020603050405020304" pitchFamily="18" charset="0"/>
                <a:cs typeface="Times New Roman" panose="02020603050405020304" pitchFamily="18" charset="0"/>
              </a:rPr>
              <a:t>Clustering K-Means. </a:t>
            </a:r>
            <a:r>
              <a:rPr lang="es-ES" sz="1800" i="1" kern="0" dirty="0">
                <a:effectLst/>
                <a:latin typeface="Times New Roman" panose="02020603050405020304" pitchFamily="18" charset="0"/>
                <a:ea typeface="Times New Roman" panose="02020603050405020304" pitchFamily="18" charset="0"/>
              </a:rPr>
              <a:t>Catálogo del Bosque Urbano de la Ciudad de Madrid.</a:t>
            </a:r>
            <a:endParaRPr lang="es-ES" i="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03D35F4D-4C6C-2058-89F7-2AB995B13B86}"/>
              </a:ext>
            </a:extLst>
          </p:cNvPr>
          <p:cNvSpPr>
            <a:spLocks noChangeArrowheads="1"/>
          </p:cNvSpPr>
          <p:nvPr/>
        </p:nvSpPr>
        <p:spPr bwMode="auto">
          <a:xfrm>
            <a:off x="3565525" y="2173288"/>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4" name="Imagen 3" descr="Gráfico, Gráfico de dispersión&#10;&#10;Descripción generada automáticamente">
            <a:extLst>
              <a:ext uri="{FF2B5EF4-FFF2-40B4-BE49-F238E27FC236}">
                <a16:creationId xmlns:a16="http://schemas.microsoft.com/office/drawing/2014/main" id="{758C679E-C25D-3C7E-1A2C-4F2A78195998}"/>
              </a:ext>
            </a:extLst>
          </p:cNvPr>
          <p:cNvPicPr>
            <a:picLocks noChangeAspect="1"/>
          </p:cNvPicPr>
          <p:nvPr/>
        </p:nvPicPr>
        <p:blipFill>
          <a:blip r:embed="rId3"/>
          <a:stretch>
            <a:fillRect/>
          </a:stretch>
        </p:blipFill>
        <p:spPr>
          <a:xfrm>
            <a:off x="3419417" y="1196510"/>
            <a:ext cx="5349990" cy="5256584"/>
          </a:xfrm>
          <a:prstGeom prst="rect">
            <a:avLst/>
          </a:prstGeom>
        </p:spPr>
      </p:pic>
    </p:spTree>
    <p:extLst>
      <p:ext uri="{BB962C8B-B14F-4D97-AF65-F5344CB8AC3E}">
        <p14:creationId xmlns:p14="http://schemas.microsoft.com/office/powerpoint/2010/main" val="157394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04382" y="256762"/>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Análisis de Datos.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413892" y="1052736"/>
            <a:ext cx="9361040" cy="579949"/>
          </a:xfrm>
        </p:spPr>
        <p:txBody>
          <a:bodyPr rtlCol="0">
            <a:noAutofit/>
          </a:bodyPr>
          <a:lstStyle/>
          <a:p>
            <a:pPr marL="0" indent="0">
              <a:buNone/>
            </a:pPr>
            <a:r>
              <a:rPr lang="es-ES" dirty="0">
                <a:latin typeface="Times New Roman" panose="02020603050405020304" pitchFamily="18" charset="0"/>
                <a:cs typeface="Times New Roman" panose="02020603050405020304" pitchFamily="18" charset="0"/>
              </a:rPr>
              <a:t>Serie Temporal ARIMA. </a:t>
            </a:r>
            <a:endParaRPr lang="es-ES" i="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03D35F4D-4C6C-2058-89F7-2AB995B13B86}"/>
              </a:ext>
            </a:extLst>
          </p:cNvPr>
          <p:cNvSpPr>
            <a:spLocks noChangeArrowheads="1"/>
          </p:cNvSpPr>
          <p:nvPr/>
        </p:nvSpPr>
        <p:spPr bwMode="auto">
          <a:xfrm>
            <a:off x="3565525" y="2173288"/>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CuadroTexto 3">
            <a:extLst>
              <a:ext uri="{FF2B5EF4-FFF2-40B4-BE49-F238E27FC236}">
                <a16:creationId xmlns:a16="http://schemas.microsoft.com/office/drawing/2014/main" id="{E986B2B0-DE2E-B7F4-FCB4-ECEF41AAC20E}"/>
              </a:ext>
            </a:extLst>
          </p:cNvPr>
          <p:cNvSpPr txBox="1"/>
          <p:nvPr/>
        </p:nvSpPr>
        <p:spPr>
          <a:xfrm>
            <a:off x="1629916" y="1848710"/>
            <a:ext cx="10009112" cy="2862322"/>
          </a:xfrm>
          <a:prstGeom prst="rect">
            <a:avLst/>
          </a:prstGeom>
          <a:noFill/>
        </p:spPr>
        <p:txBody>
          <a:bodyPr wrap="square">
            <a:spAutoFit/>
          </a:bodyPr>
          <a:lstStyle/>
          <a:p>
            <a:r>
              <a:rPr lang="es-ES" sz="2000" b="0" i="0" dirty="0">
                <a:solidFill>
                  <a:srgbClr val="D1D5DB"/>
                </a:solidFill>
                <a:effectLst/>
                <a:latin typeface="Times New Roman" panose="02020603050405020304" pitchFamily="18" charset="0"/>
                <a:cs typeface="Times New Roman" panose="02020603050405020304" pitchFamily="18" charset="0"/>
              </a:rPr>
              <a:t>Una serie temporal ARIMA (Modelo Autorregresivo Integrado de Media Móvil) es un enfoque estadístico utilizado para analizar y predecir datos secuenciales a lo largo del tiempo. Se compone de tres componentes principales:</a:t>
            </a:r>
          </a:p>
          <a:p>
            <a:endParaRPr lang="es-ES" sz="2000" dirty="0">
              <a:solidFill>
                <a:srgbClr val="D1D5DB"/>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s-ES" sz="2000" b="0" i="0" dirty="0" err="1">
                <a:solidFill>
                  <a:srgbClr val="D1D5DB"/>
                </a:solidFill>
                <a:effectLst/>
                <a:latin typeface="Times New Roman" panose="02020603050405020304" pitchFamily="18" charset="0"/>
                <a:cs typeface="Times New Roman" panose="02020603050405020304" pitchFamily="18" charset="0"/>
              </a:rPr>
              <a:t>Autorregresión</a:t>
            </a:r>
            <a:r>
              <a:rPr lang="es-ES" sz="2000" b="0" i="0" dirty="0">
                <a:solidFill>
                  <a:srgbClr val="D1D5DB"/>
                </a:solidFill>
                <a:effectLst/>
                <a:latin typeface="Times New Roman" panose="02020603050405020304" pitchFamily="18" charset="0"/>
                <a:cs typeface="Times New Roman" panose="02020603050405020304" pitchFamily="18" charset="0"/>
              </a:rPr>
              <a:t> (AR).</a:t>
            </a:r>
          </a:p>
          <a:p>
            <a:pPr marL="285750" indent="-285750">
              <a:buFont typeface="Wingdings" panose="05000000000000000000" pitchFamily="2" charset="2"/>
              <a:buChar char="§"/>
            </a:pPr>
            <a:endParaRPr lang="es-ES" sz="2000" dirty="0">
              <a:solidFill>
                <a:srgbClr val="D1D5DB"/>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s-ES" sz="2000" b="0" i="0" dirty="0">
                <a:solidFill>
                  <a:srgbClr val="D1D5DB"/>
                </a:solidFill>
                <a:effectLst/>
                <a:latin typeface="Times New Roman" panose="02020603050405020304" pitchFamily="18" charset="0"/>
                <a:cs typeface="Times New Roman" panose="02020603050405020304" pitchFamily="18" charset="0"/>
              </a:rPr>
              <a:t>Integración (I).</a:t>
            </a:r>
          </a:p>
          <a:p>
            <a:pPr marL="285750" indent="-285750">
              <a:buFont typeface="Wingdings" panose="05000000000000000000" pitchFamily="2" charset="2"/>
              <a:buChar char="§"/>
            </a:pPr>
            <a:endParaRPr lang="es-ES" sz="2000" dirty="0">
              <a:solidFill>
                <a:srgbClr val="D1D5DB"/>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s-ES" sz="2000" b="0" i="0" dirty="0">
                <a:solidFill>
                  <a:srgbClr val="D1D5DB"/>
                </a:solidFill>
                <a:effectLst/>
                <a:latin typeface="Times New Roman" panose="02020603050405020304" pitchFamily="18" charset="0"/>
                <a:cs typeface="Times New Roman" panose="02020603050405020304" pitchFamily="18" charset="0"/>
              </a:rPr>
              <a:t>Media Móvil (MA).</a:t>
            </a:r>
            <a:endParaRPr lang="es-E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934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97868" y="20524"/>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Análisis de Datos.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413892" y="644642"/>
            <a:ext cx="9361040" cy="579949"/>
          </a:xfrm>
        </p:spPr>
        <p:txBody>
          <a:bodyPr rtlCol="0">
            <a:noAutofit/>
          </a:bodyPr>
          <a:lstStyle/>
          <a:p>
            <a:pPr marL="0" indent="0">
              <a:buNone/>
            </a:pPr>
            <a:r>
              <a:rPr lang="es-ES" dirty="0">
                <a:latin typeface="Times New Roman" panose="02020603050405020304" pitchFamily="18" charset="0"/>
                <a:cs typeface="Times New Roman" panose="02020603050405020304" pitchFamily="18" charset="0"/>
              </a:rPr>
              <a:t>Serie Temporal ARIMA. </a:t>
            </a:r>
            <a:r>
              <a:rPr lang="es-ES" sz="1800" i="1" dirty="0">
                <a:effectLst/>
                <a:latin typeface="Times New Roman" panose="02020603050405020304" pitchFamily="18" charset="0"/>
                <a:ea typeface="Times New Roman" panose="02020603050405020304" pitchFamily="18" charset="0"/>
                <a:cs typeface="Times New Roman" panose="02020603050405020304" pitchFamily="18" charset="0"/>
              </a:rPr>
              <a:t>Capacidad Asistencial durante la Covid-19.</a:t>
            </a:r>
          </a:p>
          <a:p>
            <a:pPr marL="0" indent="0">
              <a:buNone/>
            </a:pPr>
            <a:endParaRPr lang="es-ES" i="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03D35F4D-4C6C-2058-89F7-2AB995B13B86}"/>
              </a:ext>
            </a:extLst>
          </p:cNvPr>
          <p:cNvSpPr>
            <a:spLocks noChangeArrowheads="1"/>
          </p:cNvSpPr>
          <p:nvPr/>
        </p:nvSpPr>
        <p:spPr bwMode="auto">
          <a:xfrm>
            <a:off x="3565525" y="2173288"/>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2" name="Imagen 1" descr="Interfaz de usuario gráfica, Gráfico&#10;&#10;Descripción generada automáticamente">
            <a:extLst>
              <a:ext uri="{FF2B5EF4-FFF2-40B4-BE49-F238E27FC236}">
                <a16:creationId xmlns:a16="http://schemas.microsoft.com/office/drawing/2014/main" id="{27AE8702-3A4F-4BAD-58E7-BB6A917E3214}"/>
              </a:ext>
            </a:extLst>
          </p:cNvPr>
          <p:cNvPicPr>
            <a:picLocks noChangeAspect="1"/>
          </p:cNvPicPr>
          <p:nvPr/>
        </p:nvPicPr>
        <p:blipFill>
          <a:blip r:embed="rId3"/>
          <a:stretch>
            <a:fillRect/>
          </a:stretch>
        </p:blipFill>
        <p:spPr>
          <a:xfrm>
            <a:off x="361640" y="1340768"/>
            <a:ext cx="11465544" cy="5189585"/>
          </a:xfrm>
          <a:prstGeom prst="rect">
            <a:avLst/>
          </a:prstGeom>
        </p:spPr>
      </p:pic>
    </p:spTree>
    <p:extLst>
      <p:ext uri="{BB962C8B-B14F-4D97-AF65-F5344CB8AC3E}">
        <p14:creationId xmlns:p14="http://schemas.microsoft.com/office/powerpoint/2010/main" val="230607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97868" y="194949"/>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Análisis de Datos.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473294" y="925291"/>
            <a:ext cx="10081120" cy="864096"/>
          </a:xfrm>
        </p:spPr>
        <p:txBody>
          <a:bodyPr rtlCol="0">
            <a:noAutofit/>
          </a:bodyPr>
          <a:lstStyle/>
          <a:p>
            <a:pPr marL="0" indent="0">
              <a:buNone/>
            </a:pPr>
            <a:r>
              <a:rPr lang="es-ES" dirty="0">
                <a:latin typeface="Times New Roman" panose="02020603050405020304" pitchFamily="18" charset="0"/>
                <a:cs typeface="Times New Roman" panose="02020603050405020304" pitchFamily="18" charset="0"/>
              </a:rPr>
              <a:t>Red Neuronal Recurrente LSTM. </a:t>
            </a:r>
            <a:endParaRPr lang="es-ES" i="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03D35F4D-4C6C-2058-89F7-2AB995B13B86}"/>
              </a:ext>
            </a:extLst>
          </p:cNvPr>
          <p:cNvSpPr>
            <a:spLocks noChangeArrowheads="1"/>
          </p:cNvSpPr>
          <p:nvPr/>
        </p:nvSpPr>
        <p:spPr bwMode="auto">
          <a:xfrm>
            <a:off x="3565525" y="2173288"/>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CuadroTexto 4">
            <a:extLst>
              <a:ext uri="{FF2B5EF4-FFF2-40B4-BE49-F238E27FC236}">
                <a16:creationId xmlns:a16="http://schemas.microsoft.com/office/drawing/2014/main" id="{15659732-ACC6-DB1A-EAC5-DFAC04DCB40D}"/>
              </a:ext>
            </a:extLst>
          </p:cNvPr>
          <p:cNvSpPr txBox="1"/>
          <p:nvPr/>
        </p:nvSpPr>
        <p:spPr>
          <a:xfrm>
            <a:off x="1617310" y="1789387"/>
            <a:ext cx="9937104" cy="2677656"/>
          </a:xfrm>
          <a:prstGeom prst="rect">
            <a:avLst/>
          </a:prstGeom>
          <a:noFill/>
        </p:spPr>
        <p:txBody>
          <a:bodyPr wrap="square">
            <a:spAutoFit/>
          </a:bodyPr>
          <a:lstStyle/>
          <a:p>
            <a:r>
              <a:rPr lang="es-ES" b="0" i="0" dirty="0">
                <a:solidFill>
                  <a:srgbClr val="D1D5DB"/>
                </a:solidFill>
                <a:effectLst/>
                <a:latin typeface="Söhne"/>
              </a:rPr>
              <a:t>Una Red Neuronal Recurrente LSTM (Long Short-</a:t>
            </a:r>
            <a:r>
              <a:rPr lang="es-ES" b="0" i="0" dirty="0" err="1">
                <a:solidFill>
                  <a:srgbClr val="D1D5DB"/>
                </a:solidFill>
                <a:effectLst/>
                <a:latin typeface="Söhne"/>
              </a:rPr>
              <a:t>Term</a:t>
            </a:r>
            <a:r>
              <a:rPr lang="es-ES" b="0" i="0" dirty="0">
                <a:solidFill>
                  <a:srgbClr val="D1D5DB"/>
                </a:solidFill>
                <a:effectLst/>
                <a:latin typeface="Söhne"/>
              </a:rPr>
              <a:t> Memory) es un tipo especializado de red neuronal utilizada en el procesamiento de secuencias de datos, como series temporales. </a:t>
            </a:r>
          </a:p>
          <a:p>
            <a:endParaRPr lang="es-ES" dirty="0">
              <a:solidFill>
                <a:srgbClr val="D1D5DB"/>
              </a:solidFill>
              <a:latin typeface="Söhne"/>
            </a:endParaRPr>
          </a:p>
          <a:p>
            <a:r>
              <a:rPr lang="es-ES" b="0" i="0" dirty="0">
                <a:solidFill>
                  <a:srgbClr val="D1D5DB"/>
                </a:solidFill>
                <a:effectLst/>
                <a:latin typeface="Söhne"/>
              </a:rPr>
              <a:t>Lo que hace especial a una LSTM es su capacidad para aprender patrones a lo largo del tiempo y superar el problema de desvanecimiento del gradiente, que es común en las redes neuronales recurrentes estándar. </a:t>
            </a:r>
            <a:endParaRPr lang="es-ES" dirty="0"/>
          </a:p>
        </p:txBody>
      </p:sp>
    </p:spTree>
    <p:extLst>
      <p:ext uri="{BB962C8B-B14F-4D97-AF65-F5344CB8AC3E}">
        <p14:creationId xmlns:p14="http://schemas.microsoft.com/office/powerpoint/2010/main" val="85128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04322" y="32080"/>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Análisis de Datos.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413892" y="619786"/>
            <a:ext cx="10081120" cy="864096"/>
          </a:xfrm>
        </p:spPr>
        <p:txBody>
          <a:bodyPr rtlCol="0">
            <a:noAutofit/>
          </a:bodyPr>
          <a:lstStyle/>
          <a:p>
            <a:pPr marL="0" indent="0">
              <a:buNone/>
            </a:pPr>
            <a:r>
              <a:rPr lang="es-ES" dirty="0">
                <a:latin typeface="Times New Roman" panose="02020603050405020304" pitchFamily="18" charset="0"/>
                <a:cs typeface="Times New Roman" panose="02020603050405020304" pitchFamily="18" charset="0"/>
              </a:rPr>
              <a:t>Red Neuronal Recurrente LSTM. </a:t>
            </a:r>
            <a:r>
              <a:rPr lang="es-ES" sz="1800" i="1" dirty="0">
                <a:effectLst/>
                <a:latin typeface="Times New Roman" panose="02020603050405020304" pitchFamily="18" charset="0"/>
                <a:ea typeface="Times New Roman" panose="02020603050405020304" pitchFamily="18" charset="0"/>
                <a:cs typeface="Times New Roman" panose="02020603050405020304" pitchFamily="18" charset="0"/>
              </a:rPr>
              <a:t>Incendios producidos en España entre el 2006 y el 2015.</a:t>
            </a:r>
          </a:p>
          <a:p>
            <a:pPr marL="0" indent="0">
              <a:buNone/>
            </a:pPr>
            <a:endParaRPr lang="es-ES" i="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03D35F4D-4C6C-2058-89F7-2AB995B13B86}"/>
              </a:ext>
            </a:extLst>
          </p:cNvPr>
          <p:cNvSpPr>
            <a:spLocks noChangeArrowheads="1"/>
          </p:cNvSpPr>
          <p:nvPr/>
        </p:nvSpPr>
        <p:spPr bwMode="auto">
          <a:xfrm>
            <a:off x="3565525" y="2173288"/>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2" name="Imagen 1" descr="Gráfico&#10;&#10;Descripción generada automáticamente">
            <a:extLst>
              <a:ext uri="{FF2B5EF4-FFF2-40B4-BE49-F238E27FC236}">
                <a16:creationId xmlns:a16="http://schemas.microsoft.com/office/drawing/2014/main" id="{78C621A7-967C-682C-EF24-87582B504A0D}"/>
              </a:ext>
            </a:extLst>
          </p:cNvPr>
          <p:cNvPicPr>
            <a:picLocks noChangeAspect="1"/>
          </p:cNvPicPr>
          <p:nvPr/>
        </p:nvPicPr>
        <p:blipFill>
          <a:blip r:embed="rId3"/>
          <a:stretch>
            <a:fillRect/>
          </a:stretch>
        </p:blipFill>
        <p:spPr>
          <a:xfrm>
            <a:off x="981844" y="1483882"/>
            <a:ext cx="10513168" cy="5219231"/>
          </a:xfrm>
          <a:prstGeom prst="rect">
            <a:avLst/>
          </a:prstGeom>
        </p:spPr>
      </p:pic>
    </p:spTree>
    <p:extLst>
      <p:ext uri="{BB962C8B-B14F-4D97-AF65-F5344CB8AC3E}">
        <p14:creationId xmlns:p14="http://schemas.microsoft.com/office/powerpoint/2010/main" val="403449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04322" y="32080"/>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Análisis de Datos.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413892" y="619786"/>
            <a:ext cx="10081120" cy="864096"/>
          </a:xfrm>
        </p:spPr>
        <p:txBody>
          <a:bodyPr rtlCol="0">
            <a:noAutofit/>
          </a:bodyPr>
          <a:lstStyle/>
          <a:p>
            <a:pPr marL="0" indent="0">
              <a:buNone/>
            </a:pPr>
            <a:r>
              <a:rPr lang="es-ES" dirty="0">
                <a:latin typeface="Times New Roman" panose="02020603050405020304" pitchFamily="18" charset="0"/>
                <a:cs typeface="Times New Roman" panose="02020603050405020304" pitchFamily="18" charset="0"/>
              </a:rPr>
              <a:t>Red Neuronal Recurrente LSTM. </a:t>
            </a:r>
            <a:r>
              <a:rPr lang="es-ES" sz="1800" i="1" dirty="0">
                <a:effectLst/>
                <a:latin typeface="Times New Roman" panose="02020603050405020304" pitchFamily="18" charset="0"/>
                <a:ea typeface="Times New Roman" panose="02020603050405020304" pitchFamily="18" charset="0"/>
                <a:cs typeface="Times New Roman" panose="02020603050405020304" pitchFamily="18" charset="0"/>
              </a:rPr>
              <a:t>Incendios producidos en España entre el 2006 y el 2015.</a:t>
            </a:r>
          </a:p>
          <a:p>
            <a:pPr marL="0" indent="0">
              <a:buNone/>
            </a:pPr>
            <a:endParaRPr lang="es-ES" i="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03D35F4D-4C6C-2058-89F7-2AB995B13B86}"/>
              </a:ext>
            </a:extLst>
          </p:cNvPr>
          <p:cNvSpPr>
            <a:spLocks noChangeArrowheads="1"/>
          </p:cNvSpPr>
          <p:nvPr/>
        </p:nvSpPr>
        <p:spPr bwMode="auto">
          <a:xfrm>
            <a:off x="3565525" y="2173288"/>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4" name="Imagen 3" descr="Gráfico, Gráfico de barras, Histograma&#10;&#10;Descripción generada automáticamente">
            <a:extLst>
              <a:ext uri="{FF2B5EF4-FFF2-40B4-BE49-F238E27FC236}">
                <a16:creationId xmlns:a16="http://schemas.microsoft.com/office/drawing/2014/main" id="{D56D238A-4F5D-BA63-3BAC-E0ED64A7DEAE}"/>
              </a:ext>
            </a:extLst>
          </p:cNvPr>
          <p:cNvPicPr>
            <a:picLocks noChangeAspect="1"/>
          </p:cNvPicPr>
          <p:nvPr/>
        </p:nvPicPr>
        <p:blipFill>
          <a:blip r:embed="rId3"/>
          <a:stretch>
            <a:fillRect/>
          </a:stretch>
        </p:blipFill>
        <p:spPr>
          <a:xfrm>
            <a:off x="391264" y="1772816"/>
            <a:ext cx="11406295" cy="4680520"/>
          </a:xfrm>
          <a:prstGeom prst="rect">
            <a:avLst/>
          </a:prstGeom>
        </p:spPr>
      </p:pic>
    </p:spTree>
    <p:extLst>
      <p:ext uri="{BB962C8B-B14F-4D97-AF65-F5344CB8AC3E}">
        <p14:creationId xmlns:p14="http://schemas.microsoft.com/office/powerpoint/2010/main" val="4246408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04382" y="256762"/>
            <a:ext cx="2153726" cy="579949"/>
          </a:xfrm>
        </p:spPr>
        <p:txBody>
          <a:bodyPr rtlCol="0">
            <a:normAutofit/>
          </a:bodyPr>
          <a:lstStyle/>
          <a:p>
            <a:pPr rtl="0"/>
            <a:r>
              <a:rPr lang="es-ES" sz="2200" b="1" dirty="0">
                <a:latin typeface="Times New Roman" panose="02020603050405020304" pitchFamily="18" charset="0"/>
                <a:cs typeface="Times New Roman" panose="02020603050405020304" pitchFamily="18" charset="0"/>
              </a:rPr>
              <a:t>Introducción</a:t>
            </a:r>
            <a:r>
              <a:rPr lang="es-ES" sz="2000" b="1" dirty="0">
                <a:latin typeface="Times New Roman" panose="02020603050405020304" pitchFamily="18" charset="0"/>
                <a:cs typeface="Times New Roman" panose="02020603050405020304" pitchFamily="18" charset="0"/>
              </a:rPr>
              <a:t>.</a:t>
            </a:r>
          </a:p>
        </p:txBody>
      </p:sp>
      <p:sp>
        <p:nvSpPr>
          <p:cNvPr id="14" name="Marcador de posición de contenido 13"/>
          <p:cNvSpPr>
            <a:spLocks noGrp="1"/>
          </p:cNvSpPr>
          <p:nvPr>
            <p:ph idx="1"/>
          </p:nvPr>
        </p:nvSpPr>
        <p:spPr>
          <a:xfrm>
            <a:off x="1413892" y="1052736"/>
            <a:ext cx="2376263" cy="579949"/>
          </a:xfrm>
        </p:spPr>
        <p:txBody>
          <a:bodyPr rtlCol="0"/>
          <a:lstStyle/>
          <a:p>
            <a:pPr marL="0" indent="0" rtl="0">
              <a:buNone/>
            </a:pPr>
            <a:r>
              <a:rPr lang="es-ES" dirty="0">
                <a:latin typeface="Times New Roman" panose="02020603050405020304" pitchFamily="18" charset="0"/>
                <a:cs typeface="Times New Roman" panose="02020603050405020304" pitchFamily="18" charset="0"/>
              </a:rPr>
              <a:t>Objetivos.</a:t>
            </a:r>
            <a:r>
              <a:rPr lang="es-ES" dirty="0"/>
              <a:t> </a:t>
            </a:r>
          </a:p>
        </p:txBody>
      </p:sp>
      <p:sp>
        <p:nvSpPr>
          <p:cNvPr id="2" name="CuadroTexto 1">
            <a:extLst>
              <a:ext uri="{FF2B5EF4-FFF2-40B4-BE49-F238E27FC236}">
                <a16:creationId xmlns:a16="http://schemas.microsoft.com/office/drawing/2014/main" id="{D22E5067-407D-0F6E-0A54-AD3D76D29BBA}"/>
              </a:ext>
            </a:extLst>
          </p:cNvPr>
          <p:cNvSpPr txBox="1"/>
          <p:nvPr/>
        </p:nvSpPr>
        <p:spPr>
          <a:xfrm>
            <a:off x="1413892" y="1848710"/>
            <a:ext cx="10297144" cy="5324535"/>
          </a:xfrm>
          <a:prstGeom prst="rect">
            <a:avLst/>
          </a:prstGeom>
          <a:noFill/>
        </p:spPr>
        <p:txBody>
          <a:bodyPr wrap="square" rtlCol="0">
            <a:spAutoFit/>
          </a:bodyPr>
          <a:lstStyle/>
          <a:p>
            <a:r>
              <a:rPr lang="es-ES_tradnl" sz="2000" kern="0" dirty="0">
                <a:latin typeface="Times New Roman" panose="02020603050405020304" pitchFamily="18" charset="0"/>
                <a:cs typeface="Times New Roman" panose="02020603050405020304" pitchFamily="18" charset="0"/>
              </a:rPr>
              <a:t>Los objetivos principales del proyecto son los siguientes:</a:t>
            </a:r>
          </a:p>
          <a:p>
            <a:endParaRPr lang="es-ES_tradnl" sz="2000" kern="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s-ES_tradnl" sz="2000" kern="0" dirty="0">
                <a:latin typeface="Times New Roman" panose="02020603050405020304" pitchFamily="18" charset="0"/>
                <a:cs typeface="Times New Roman" panose="02020603050405020304" pitchFamily="18" charset="0"/>
              </a:rPr>
              <a:t>Seleccionar fuentes de datos abiertas que estén relacionadas con los proyectos europeos “Smacite” y “Eugloh”. </a:t>
            </a:r>
          </a:p>
          <a:p>
            <a:pPr marL="342900" indent="-342900">
              <a:buFont typeface="Wingdings" panose="05000000000000000000" pitchFamily="2" charset="2"/>
              <a:buChar char="§"/>
            </a:pPr>
            <a:endParaRPr lang="es-ES_tradnl" sz="2000" kern="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s-ES_tradnl" sz="2000" kern="0" dirty="0">
                <a:latin typeface="Times New Roman" panose="02020603050405020304" pitchFamily="18" charset="0"/>
                <a:cs typeface="Times New Roman" panose="02020603050405020304" pitchFamily="18" charset="0"/>
              </a:rPr>
              <a:t>Aplicación de diferentes procesos ETL (</a:t>
            </a:r>
            <a:r>
              <a:rPr lang="es-ES_tradnl" sz="2000" kern="0" dirty="0" err="1">
                <a:latin typeface="Times New Roman" panose="02020603050405020304" pitchFamily="18" charset="0"/>
                <a:cs typeface="Times New Roman" panose="02020603050405020304" pitchFamily="18" charset="0"/>
              </a:rPr>
              <a:t>extract</a:t>
            </a:r>
            <a:r>
              <a:rPr lang="es-ES_tradnl" sz="2000" kern="0" dirty="0">
                <a:latin typeface="Times New Roman" panose="02020603050405020304" pitchFamily="18" charset="0"/>
                <a:cs typeface="Times New Roman" panose="02020603050405020304" pitchFamily="18" charset="0"/>
              </a:rPr>
              <a:t>, </a:t>
            </a:r>
            <a:r>
              <a:rPr lang="es-ES_tradnl" sz="2000" kern="0" dirty="0" err="1">
                <a:latin typeface="Times New Roman" panose="02020603050405020304" pitchFamily="18" charset="0"/>
                <a:cs typeface="Times New Roman" panose="02020603050405020304" pitchFamily="18" charset="0"/>
              </a:rPr>
              <a:t>transform</a:t>
            </a:r>
            <a:r>
              <a:rPr lang="es-ES_tradnl" sz="2000" kern="0" dirty="0">
                <a:latin typeface="Times New Roman" panose="02020603050405020304" pitchFamily="18" charset="0"/>
                <a:cs typeface="Times New Roman" panose="02020603050405020304" pitchFamily="18" charset="0"/>
              </a:rPr>
              <a:t>, load) en las fuentes de datos, utilizando Python.</a:t>
            </a:r>
          </a:p>
          <a:p>
            <a:pPr marL="342900" indent="-342900">
              <a:buFont typeface="Wingdings" panose="05000000000000000000" pitchFamily="2" charset="2"/>
              <a:buChar char="§"/>
            </a:pPr>
            <a:endParaRPr lang="es-ES_tradnl" sz="2000" kern="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s-ES_tradnl" sz="2000" kern="0" dirty="0">
                <a:latin typeface="Times New Roman" panose="02020603050405020304" pitchFamily="18" charset="0"/>
                <a:cs typeface="Times New Roman" panose="02020603050405020304" pitchFamily="18" charset="0"/>
              </a:rPr>
              <a:t>La implementación de técnicas avanzadas de análisis de datos una vez superado el proceso de ETL. Desarrollado en Python.</a:t>
            </a:r>
          </a:p>
          <a:p>
            <a:pPr marL="342900" indent="-342900">
              <a:buFont typeface="Wingdings" panose="05000000000000000000" pitchFamily="2" charset="2"/>
              <a:buChar char="§"/>
            </a:pPr>
            <a:endParaRPr lang="es-ES_tradnl" sz="2000" kern="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s-ES_tradnl" sz="2000" kern="0" dirty="0">
                <a:latin typeface="Times New Roman" panose="02020603050405020304" pitchFamily="18" charset="0"/>
                <a:cs typeface="Times New Roman" panose="02020603050405020304" pitchFamily="18" charset="0"/>
              </a:rPr>
              <a:t>La visualización de los procesos obtenidos anteriormente utilizando el software PowerBi. </a:t>
            </a:r>
          </a:p>
          <a:p>
            <a:pPr marL="342900" indent="-342900">
              <a:buFont typeface="Wingdings" panose="05000000000000000000" pitchFamily="2" charset="2"/>
              <a:buChar char="§"/>
            </a:pPr>
            <a:endParaRPr lang="es-ES_tradnl" sz="2000" kern="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endParaRPr lang="es-ES_tradnl" sz="2000" kern="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endParaRPr lang="es-E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endParaRPr lang="es-ES" sz="2000" dirty="0"/>
          </a:p>
          <a:p>
            <a:pPr marL="342900" indent="-342900">
              <a:buFont typeface="Wingdings" panose="05000000000000000000" pitchFamily="2" charset="2"/>
              <a:buChar char="§"/>
            </a:pPr>
            <a:endParaRPr lang="es-ES" sz="2000" dirty="0"/>
          </a:p>
        </p:txBody>
      </p:sp>
    </p:spTree>
    <p:extLst>
      <p:ext uri="{BB962C8B-B14F-4D97-AF65-F5344CB8AC3E}">
        <p14:creationId xmlns:p14="http://schemas.microsoft.com/office/powerpoint/2010/main" val="44249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97868" y="44624"/>
            <a:ext cx="5322078"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Visualización</a:t>
            </a:r>
            <a:r>
              <a:rPr lang="es-ES" sz="2200" b="1" kern="0" dirty="0">
                <a:latin typeface="Times New Roman" panose="02020603050405020304" pitchFamily="18" charset="0"/>
                <a:ea typeface="Times New Roman" panose="02020603050405020304" pitchFamily="18" charset="0"/>
              </a:rPr>
              <a:t> en PowerBi</a:t>
            </a:r>
            <a:r>
              <a:rPr lang="es-ES" sz="2200" b="1" kern="0" dirty="0">
                <a:effectLst/>
                <a:latin typeface="Times New Roman" panose="02020603050405020304" pitchFamily="18" charset="0"/>
                <a:ea typeface="Times New Roman" panose="02020603050405020304" pitchFamily="18" charset="0"/>
              </a:rPr>
              <a:t>.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413892" y="661187"/>
            <a:ext cx="9361040" cy="579949"/>
          </a:xfrm>
        </p:spPr>
        <p:txBody>
          <a:bodyPr rtlCol="0">
            <a:noAutofit/>
          </a:bodyPr>
          <a:lstStyle/>
          <a:p>
            <a:pPr marL="0" indent="0">
              <a:buNone/>
            </a:pPr>
            <a:r>
              <a:rPr lang="es-ES" b="1" dirty="0">
                <a:effectLst/>
                <a:latin typeface="Times New Roman" panose="02020603050405020304" pitchFamily="18" charset="0"/>
                <a:ea typeface="Times New Roman" panose="02020603050405020304" pitchFamily="18" charset="0"/>
              </a:rPr>
              <a:t>Capacidad Asistencial durante la Covid-19.</a:t>
            </a:r>
            <a:endParaRPr lang="es-ES" dirty="0">
              <a:effectLst/>
              <a:latin typeface="Times New Roman" panose="02020603050405020304" pitchFamily="18" charset="0"/>
              <a:ea typeface="Times New Roman" panose="02020603050405020304" pitchFamily="18" charset="0"/>
            </a:endParaRPr>
          </a:p>
          <a:p>
            <a:pPr marL="0" indent="0">
              <a:buNone/>
            </a:pPr>
            <a:r>
              <a:rPr lang="es-ES" dirty="0">
                <a:latin typeface="Times New Roman" panose="02020603050405020304" pitchFamily="18" charset="0"/>
                <a:cs typeface="Times New Roman" panose="02020603050405020304" pitchFamily="18" charset="0"/>
              </a:rPr>
              <a:t> </a:t>
            </a:r>
            <a:endParaRPr lang="es-ES" i="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03D35F4D-4C6C-2058-89F7-2AB995B13B86}"/>
              </a:ext>
            </a:extLst>
          </p:cNvPr>
          <p:cNvSpPr>
            <a:spLocks noChangeArrowheads="1"/>
          </p:cNvSpPr>
          <p:nvPr/>
        </p:nvSpPr>
        <p:spPr bwMode="auto">
          <a:xfrm>
            <a:off x="3565525" y="2173288"/>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Complemento 4" title="Microsoft Power BI">
                <a:extLst>
                  <a:ext uri="{FF2B5EF4-FFF2-40B4-BE49-F238E27FC236}">
                    <a16:creationId xmlns:a16="http://schemas.microsoft.com/office/drawing/2014/main" id="{8D7DF11E-6EB8-8EE4-B8A2-1E5DC7938783}"/>
                  </a:ext>
                </a:extLst>
              </p:cNvPr>
              <p:cNvGraphicFramePr>
                <a:graphicFrameLocks noGrp="1"/>
              </p:cNvGraphicFramePr>
              <p:nvPr>
                <p:extLst>
                  <p:ext uri="{D42A27DB-BD31-4B8C-83A1-F6EECF244321}">
                    <p14:modId xmlns:p14="http://schemas.microsoft.com/office/powerpoint/2010/main" val="4230346762"/>
                  </p:ext>
                </p:extLst>
              </p:nvPr>
            </p:nvGraphicFramePr>
            <p:xfrm>
              <a:off x="1557908" y="1124744"/>
              <a:ext cx="9361040" cy="562531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5" name="Complemento 4" title="Microsoft Power BI">
                <a:extLst>
                  <a:ext uri="{FF2B5EF4-FFF2-40B4-BE49-F238E27FC236}">
                    <a16:creationId xmlns:a16="http://schemas.microsoft.com/office/drawing/2014/main" id="{8D7DF11E-6EB8-8EE4-B8A2-1E5DC7938783}"/>
                  </a:ext>
                </a:extLst>
              </p:cNvPr>
              <p:cNvPicPr>
                <a:picLocks noGrp="1" noRot="1" noChangeAspect="1" noMove="1" noResize="1" noEditPoints="1" noAdjustHandles="1" noChangeArrowheads="1" noChangeShapeType="1"/>
              </p:cNvPicPr>
              <p:nvPr/>
            </p:nvPicPr>
            <p:blipFill>
              <a:blip r:embed="rId4"/>
              <a:stretch>
                <a:fillRect/>
              </a:stretch>
            </p:blipFill>
            <p:spPr>
              <a:xfrm>
                <a:off x="1557908" y="1124744"/>
                <a:ext cx="9361040" cy="5625313"/>
              </a:xfrm>
              <a:prstGeom prst="rect">
                <a:avLst/>
              </a:prstGeom>
            </p:spPr>
          </p:pic>
        </mc:Fallback>
      </mc:AlternateContent>
    </p:spTree>
    <p:extLst>
      <p:ext uri="{BB962C8B-B14F-4D97-AF65-F5344CB8AC3E}">
        <p14:creationId xmlns:p14="http://schemas.microsoft.com/office/powerpoint/2010/main" val="419111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04382" y="2953"/>
            <a:ext cx="5322078"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Visualización</a:t>
            </a:r>
            <a:r>
              <a:rPr lang="es-ES" sz="2200" b="1" kern="0" dirty="0">
                <a:latin typeface="Times New Roman" panose="02020603050405020304" pitchFamily="18" charset="0"/>
                <a:ea typeface="Times New Roman" panose="02020603050405020304" pitchFamily="18" charset="0"/>
              </a:rPr>
              <a:t> en PowerBi</a:t>
            </a:r>
            <a:r>
              <a:rPr lang="es-ES" sz="2200" b="1" kern="0" dirty="0">
                <a:effectLst/>
                <a:latin typeface="Times New Roman" panose="02020603050405020304" pitchFamily="18" charset="0"/>
                <a:ea typeface="Times New Roman" panose="02020603050405020304" pitchFamily="18" charset="0"/>
              </a:rPr>
              <a:t>.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204382" y="593433"/>
            <a:ext cx="9361040" cy="579949"/>
          </a:xfrm>
        </p:spPr>
        <p:txBody>
          <a:bodyPr rtlCol="0">
            <a:noAutofit/>
          </a:bodyPr>
          <a:lstStyle/>
          <a:p>
            <a:pPr indent="0" algn="just">
              <a:buNone/>
            </a:pPr>
            <a:r>
              <a:rPr lang="es-ES" b="1" dirty="0">
                <a:effectLst/>
                <a:latin typeface="Times New Roman" panose="02020603050405020304" pitchFamily="18" charset="0"/>
                <a:ea typeface="Times New Roman" panose="02020603050405020304" pitchFamily="18" charset="0"/>
              </a:rPr>
              <a:t>Incendios producidos en España entre el 2006 y el 2015.</a:t>
            </a:r>
            <a:endParaRPr lang="es-ES" dirty="0">
              <a:effectLst/>
              <a:latin typeface="Times New Roman" panose="02020603050405020304" pitchFamily="18" charset="0"/>
              <a:ea typeface="Times New Roman" panose="02020603050405020304" pitchFamily="18" charset="0"/>
            </a:endParaRPr>
          </a:p>
          <a:p>
            <a:pPr marL="0" indent="0">
              <a:buNone/>
            </a:pPr>
            <a:r>
              <a:rPr lang="es-ES" dirty="0">
                <a:latin typeface="Times New Roman" panose="02020603050405020304" pitchFamily="18" charset="0"/>
                <a:cs typeface="Times New Roman" panose="02020603050405020304" pitchFamily="18" charset="0"/>
              </a:rPr>
              <a:t> </a:t>
            </a:r>
            <a:endParaRPr lang="es-ES" i="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03D35F4D-4C6C-2058-89F7-2AB995B13B86}"/>
              </a:ext>
            </a:extLst>
          </p:cNvPr>
          <p:cNvSpPr>
            <a:spLocks noChangeArrowheads="1"/>
          </p:cNvSpPr>
          <p:nvPr/>
        </p:nvSpPr>
        <p:spPr bwMode="auto">
          <a:xfrm>
            <a:off x="3565525" y="2173288"/>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Complemento 1" title="Microsoft Power BI">
                <a:extLst>
                  <a:ext uri="{FF2B5EF4-FFF2-40B4-BE49-F238E27FC236}">
                    <a16:creationId xmlns:a16="http://schemas.microsoft.com/office/drawing/2014/main" id="{D80A681E-2800-1B5D-8658-BABC0A84C3A5}"/>
                  </a:ext>
                </a:extLst>
              </p:cNvPr>
              <p:cNvGraphicFramePr>
                <a:graphicFrameLocks noGrp="1"/>
              </p:cNvGraphicFramePr>
              <p:nvPr>
                <p:extLst>
                  <p:ext uri="{D42A27DB-BD31-4B8C-83A1-F6EECF244321}">
                    <p14:modId xmlns:p14="http://schemas.microsoft.com/office/powerpoint/2010/main" val="2349639435"/>
                  </p:ext>
                </p:extLst>
              </p:nvPr>
            </p:nvGraphicFramePr>
            <p:xfrm>
              <a:off x="1331912" y="1125734"/>
              <a:ext cx="9525000" cy="5715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Complemento 1" title="Microsoft Power BI">
                <a:extLst>
                  <a:ext uri="{FF2B5EF4-FFF2-40B4-BE49-F238E27FC236}">
                    <a16:creationId xmlns:a16="http://schemas.microsoft.com/office/drawing/2014/main" id="{D80A681E-2800-1B5D-8658-BABC0A84C3A5}"/>
                  </a:ext>
                </a:extLst>
              </p:cNvPr>
              <p:cNvPicPr>
                <a:picLocks noGrp="1" noRot="1" noChangeAspect="1" noMove="1" noResize="1" noEditPoints="1" noAdjustHandles="1" noChangeArrowheads="1" noChangeShapeType="1"/>
              </p:cNvPicPr>
              <p:nvPr/>
            </p:nvPicPr>
            <p:blipFill>
              <a:blip r:embed="rId4"/>
              <a:stretch>
                <a:fillRect/>
              </a:stretch>
            </p:blipFill>
            <p:spPr>
              <a:xfrm>
                <a:off x="1331912" y="1125734"/>
                <a:ext cx="9525000" cy="5715000"/>
              </a:xfrm>
              <a:prstGeom prst="rect">
                <a:avLst/>
              </a:prstGeom>
            </p:spPr>
          </p:pic>
        </mc:Fallback>
      </mc:AlternateContent>
    </p:spTree>
    <p:extLst>
      <p:ext uri="{BB962C8B-B14F-4D97-AF65-F5344CB8AC3E}">
        <p14:creationId xmlns:p14="http://schemas.microsoft.com/office/powerpoint/2010/main" val="13450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193029" y="22223"/>
            <a:ext cx="5322078"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Visualización</a:t>
            </a:r>
            <a:r>
              <a:rPr lang="es-ES" sz="2200" b="1" kern="0" dirty="0">
                <a:latin typeface="Times New Roman" panose="02020603050405020304" pitchFamily="18" charset="0"/>
                <a:ea typeface="Times New Roman" panose="02020603050405020304" pitchFamily="18" charset="0"/>
              </a:rPr>
              <a:t> en PowerBi</a:t>
            </a:r>
            <a:r>
              <a:rPr lang="es-ES" sz="2200" b="1" kern="0" dirty="0">
                <a:effectLst/>
                <a:latin typeface="Times New Roman" panose="02020603050405020304" pitchFamily="18" charset="0"/>
                <a:ea typeface="Times New Roman" panose="02020603050405020304" pitchFamily="18" charset="0"/>
              </a:rPr>
              <a:t>.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353935" y="602172"/>
            <a:ext cx="9361040" cy="579949"/>
          </a:xfrm>
        </p:spPr>
        <p:txBody>
          <a:bodyPr rtlCol="0">
            <a:noAutofit/>
          </a:bodyPr>
          <a:lstStyle/>
          <a:p>
            <a:pPr indent="0" algn="just">
              <a:buNone/>
            </a:pPr>
            <a:r>
              <a:rPr lang="es-ES" b="1" dirty="0">
                <a:effectLst/>
                <a:latin typeface="Times New Roman" panose="02020603050405020304" pitchFamily="18" charset="0"/>
                <a:ea typeface="Times New Roman" panose="02020603050405020304" pitchFamily="18" charset="0"/>
              </a:rPr>
              <a:t>Catálogo del Bosque Urbano de la Ciudad de Madrid.</a:t>
            </a:r>
            <a:endParaRPr lang="es-ES" dirty="0">
              <a:effectLst/>
              <a:latin typeface="Times New Roman" panose="02020603050405020304" pitchFamily="18" charset="0"/>
              <a:ea typeface="Times New Roman" panose="02020603050405020304" pitchFamily="18" charset="0"/>
            </a:endParaRPr>
          </a:p>
          <a:p>
            <a:pPr marL="0" indent="0">
              <a:buNone/>
            </a:pPr>
            <a:r>
              <a:rPr lang="es-ES" dirty="0">
                <a:latin typeface="Times New Roman" panose="02020603050405020304" pitchFamily="18" charset="0"/>
                <a:cs typeface="Times New Roman" panose="02020603050405020304" pitchFamily="18" charset="0"/>
              </a:rPr>
              <a:t> </a:t>
            </a:r>
            <a:endParaRPr lang="es-ES" i="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03D35F4D-4C6C-2058-89F7-2AB995B13B86}"/>
              </a:ext>
            </a:extLst>
          </p:cNvPr>
          <p:cNvSpPr>
            <a:spLocks noChangeArrowheads="1"/>
          </p:cNvSpPr>
          <p:nvPr/>
        </p:nvSpPr>
        <p:spPr bwMode="auto">
          <a:xfrm>
            <a:off x="3565525" y="2173288"/>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Complemento 1" title="Microsoft Power BI">
                <a:extLst>
                  <a:ext uri="{FF2B5EF4-FFF2-40B4-BE49-F238E27FC236}">
                    <a16:creationId xmlns:a16="http://schemas.microsoft.com/office/drawing/2014/main" id="{D6523C6B-9D54-7963-CD62-7FB0BB886F68}"/>
                  </a:ext>
                </a:extLst>
              </p:cNvPr>
              <p:cNvGraphicFramePr>
                <a:graphicFrameLocks noGrp="1"/>
              </p:cNvGraphicFramePr>
              <p:nvPr>
                <p:extLst>
                  <p:ext uri="{D42A27DB-BD31-4B8C-83A1-F6EECF244321}">
                    <p14:modId xmlns:p14="http://schemas.microsoft.com/office/powerpoint/2010/main" val="3893450595"/>
                  </p:ext>
                </p:extLst>
              </p:nvPr>
            </p:nvGraphicFramePr>
            <p:xfrm>
              <a:off x="1353934" y="1120777"/>
              <a:ext cx="9637021" cy="554858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Complemento 1" title="Microsoft Power BI">
                <a:extLst>
                  <a:ext uri="{FF2B5EF4-FFF2-40B4-BE49-F238E27FC236}">
                    <a16:creationId xmlns:a16="http://schemas.microsoft.com/office/drawing/2014/main" id="{D6523C6B-9D54-7963-CD62-7FB0BB886F68}"/>
                  </a:ext>
                </a:extLst>
              </p:cNvPr>
              <p:cNvPicPr>
                <a:picLocks noGrp="1" noRot="1" noChangeAspect="1" noMove="1" noResize="1" noEditPoints="1" noAdjustHandles="1" noChangeArrowheads="1" noChangeShapeType="1"/>
              </p:cNvPicPr>
              <p:nvPr/>
            </p:nvPicPr>
            <p:blipFill>
              <a:blip r:embed="rId4"/>
              <a:stretch>
                <a:fillRect/>
              </a:stretch>
            </p:blipFill>
            <p:spPr>
              <a:xfrm>
                <a:off x="1353934" y="1120777"/>
                <a:ext cx="9637021" cy="5548583"/>
              </a:xfrm>
              <a:prstGeom prst="rect">
                <a:avLst/>
              </a:prstGeom>
            </p:spPr>
          </p:pic>
        </mc:Fallback>
      </mc:AlternateContent>
    </p:spTree>
    <p:extLst>
      <p:ext uri="{BB962C8B-B14F-4D97-AF65-F5344CB8AC3E}">
        <p14:creationId xmlns:p14="http://schemas.microsoft.com/office/powerpoint/2010/main" val="320065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69876" y="11266"/>
            <a:ext cx="5322078"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Visualización</a:t>
            </a:r>
            <a:r>
              <a:rPr lang="es-ES" sz="2200" b="1" kern="0" dirty="0">
                <a:latin typeface="Times New Roman" panose="02020603050405020304" pitchFamily="18" charset="0"/>
                <a:ea typeface="Times New Roman" panose="02020603050405020304" pitchFamily="18" charset="0"/>
              </a:rPr>
              <a:t> en PowerBi</a:t>
            </a:r>
            <a:r>
              <a:rPr lang="es-ES" sz="2200" b="1" kern="0" dirty="0">
                <a:effectLst/>
                <a:latin typeface="Times New Roman" panose="02020603050405020304" pitchFamily="18" charset="0"/>
                <a:ea typeface="Times New Roman" panose="02020603050405020304" pitchFamily="18" charset="0"/>
              </a:rPr>
              <a:t>.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413892" y="591215"/>
            <a:ext cx="9361040" cy="579949"/>
          </a:xfrm>
        </p:spPr>
        <p:txBody>
          <a:bodyPr rtlCol="0">
            <a:noAutofit/>
          </a:bodyPr>
          <a:lstStyle/>
          <a:p>
            <a:pPr indent="0" algn="just">
              <a:buNone/>
            </a:pPr>
            <a:r>
              <a:rPr lang="es-ES" b="1" dirty="0">
                <a:effectLst/>
                <a:latin typeface="Times New Roman" panose="02020603050405020304" pitchFamily="18" charset="0"/>
                <a:ea typeface="Times New Roman" panose="02020603050405020304" pitchFamily="18" charset="0"/>
              </a:rPr>
              <a:t>Población por Provincias de España 1996-2021.</a:t>
            </a:r>
            <a:endParaRPr lang="es-ES" dirty="0">
              <a:effectLst/>
              <a:latin typeface="Times New Roman" panose="02020603050405020304" pitchFamily="18" charset="0"/>
              <a:ea typeface="Times New Roman" panose="02020603050405020304" pitchFamily="18" charset="0"/>
            </a:endParaRPr>
          </a:p>
          <a:p>
            <a:pPr marL="0" indent="0">
              <a:buNone/>
            </a:pPr>
            <a:r>
              <a:rPr lang="es-ES" dirty="0">
                <a:latin typeface="Times New Roman" panose="02020603050405020304" pitchFamily="18" charset="0"/>
                <a:cs typeface="Times New Roman" panose="02020603050405020304" pitchFamily="18" charset="0"/>
              </a:rPr>
              <a:t> </a:t>
            </a:r>
            <a:endParaRPr lang="es-ES" i="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03D35F4D-4C6C-2058-89F7-2AB995B13B86}"/>
              </a:ext>
            </a:extLst>
          </p:cNvPr>
          <p:cNvSpPr>
            <a:spLocks noChangeArrowheads="1"/>
          </p:cNvSpPr>
          <p:nvPr/>
        </p:nvSpPr>
        <p:spPr bwMode="auto">
          <a:xfrm>
            <a:off x="3565525" y="2173288"/>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Complemento 1" title="Microsoft Power BI">
                <a:extLst>
                  <a:ext uri="{FF2B5EF4-FFF2-40B4-BE49-F238E27FC236}">
                    <a16:creationId xmlns:a16="http://schemas.microsoft.com/office/drawing/2014/main" id="{697980F3-4975-465E-D858-D28DA67ABC7B}"/>
                  </a:ext>
                </a:extLst>
              </p:cNvPr>
              <p:cNvGraphicFramePr>
                <a:graphicFrameLocks noGrp="1"/>
              </p:cNvGraphicFramePr>
              <p:nvPr>
                <p:extLst>
                  <p:ext uri="{D42A27DB-BD31-4B8C-83A1-F6EECF244321}">
                    <p14:modId xmlns:p14="http://schemas.microsoft.com/office/powerpoint/2010/main" val="3783314276"/>
                  </p:ext>
                </p:extLst>
              </p:nvPr>
            </p:nvGraphicFramePr>
            <p:xfrm>
              <a:off x="1249932" y="1131734"/>
              <a:ext cx="9597008" cy="560963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Complemento 1" title="Microsoft Power BI">
                <a:extLst>
                  <a:ext uri="{FF2B5EF4-FFF2-40B4-BE49-F238E27FC236}">
                    <a16:creationId xmlns:a16="http://schemas.microsoft.com/office/drawing/2014/main" id="{697980F3-4975-465E-D858-D28DA67ABC7B}"/>
                  </a:ext>
                </a:extLst>
              </p:cNvPr>
              <p:cNvPicPr>
                <a:picLocks noGrp="1" noRot="1" noChangeAspect="1" noMove="1" noResize="1" noEditPoints="1" noAdjustHandles="1" noChangeArrowheads="1" noChangeShapeType="1"/>
              </p:cNvPicPr>
              <p:nvPr/>
            </p:nvPicPr>
            <p:blipFill>
              <a:blip r:embed="rId4"/>
              <a:stretch>
                <a:fillRect/>
              </a:stretch>
            </p:blipFill>
            <p:spPr>
              <a:xfrm>
                <a:off x="1249932" y="1131734"/>
                <a:ext cx="9597008" cy="5609634"/>
              </a:xfrm>
              <a:prstGeom prst="rect">
                <a:avLst/>
              </a:prstGeom>
            </p:spPr>
          </p:pic>
        </mc:Fallback>
      </mc:AlternateContent>
    </p:spTree>
    <p:extLst>
      <p:ext uri="{BB962C8B-B14F-4D97-AF65-F5344CB8AC3E}">
        <p14:creationId xmlns:p14="http://schemas.microsoft.com/office/powerpoint/2010/main" val="334427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04382" y="256762"/>
            <a:ext cx="5322078"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Conclusiones y Líneas Futuras. </a:t>
            </a:r>
            <a:endParaRPr lang="es-ES" sz="2200" b="1" dirty="0">
              <a:latin typeface="Times New Roman" panose="02020603050405020304" pitchFamily="18" charset="0"/>
              <a:cs typeface="Times New Roman" panose="02020603050405020304" pitchFamily="18" charset="0"/>
            </a:endParaRPr>
          </a:p>
        </p:txBody>
      </p:sp>
      <p:sp>
        <p:nvSpPr>
          <p:cNvPr id="14" name="Marcador de posición de contenido 13"/>
          <p:cNvSpPr>
            <a:spLocks noGrp="1"/>
          </p:cNvSpPr>
          <p:nvPr>
            <p:ph idx="1"/>
          </p:nvPr>
        </p:nvSpPr>
        <p:spPr>
          <a:xfrm>
            <a:off x="1413892" y="1052736"/>
            <a:ext cx="9361040" cy="579949"/>
          </a:xfrm>
        </p:spPr>
        <p:txBody>
          <a:bodyPr rtlCol="0">
            <a:noAutofit/>
          </a:bodyPr>
          <a:lstStyle/>
          <a:p>
            <a:pPr marL="0" indent="0">
              <a:buNone/>
            </a:pPr>
            <a:r>
              <a:rPr lang="es-ES" dirty="0">
                <a:latin typeface="Times New Roman" panose="02020603050405020304" pitchFamily="18" charset="0"/>
                <a:cs typeface="Times New Roman" panose="02020603050405020304" pitchFamily="18" charset="0"/>
              </a:rPr>
              <a:t>Conclusiones. </a:t>
            </a:r>
            <a:endParaRPr lang="es-ES" i="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03D35F4D-4C6C-2058-89F7-2AB995B13B86}"/>
              </a:ext>
            </a:extLst>
          </p:cNvPr>
          <p:cNvSpPr>
            <a:spLocks noChangeArrowheads="1"/>
          </p:cNvSpPr>
          <p:nvPr/>
        </p:nvSpPr>
        <p:spPr bwMode="auto">
          <a:xfrm>
            <a:off x="3565525" y="2173288"/>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4" name="CuadroTexto 3">
            <a:extLst>
              <a:ext uri="{FF2B5EF4-FFF2-40B4-BE49-F238E27FC236}">
                <a16:creationId xmlns:a16="http://schemas.microsoft.com/office/drawing/2014/main" id="{4FB2C852-787E-0B12-A8F0-72DA029CD217}"/>
              </a:ext>
            </a:extLst>
          </p:cNvPr>
          <p:cNvSpPr txBox="1"/>
          <p:nvPr/>
        </p:nvSpPr>
        <p:spPr>
          <a:xfrm>
            <a:off x="837828" y="1838446"/>
            <a:ext cx="10657184" cy="4157548"/>
          </a:xfrm>
          <a:prstGeom prst="rect">
            <a:avLst/>
          </a:prstGeom>
          <a:noFill/>
        </p:spPr>
        <p:txBody>
          <a:bodyPr wrap="square">
            <a:spAutoFit/>
          </a:bodyPr>
          <a:lstStyle/>
          <a:p>
            <a:pPr indent="228600" algn="just"/>
            <a:r>
              <a:rPr lang="es-ES" sz="2000" dirty="0">
                <a:effectLst/>
                <a:latin typeface="Times New Roman" panose="02020603050405020304" pitchFamily="18" charset="0"/>
                <a:ea typeface="Times New Roman" panose="02020603050405020304" pitchFamily="18" charset="0"/>
              </a:rPr>
              <a:t>A lo largo de este trabajo de fin de grado se han expuesto multitud de conceptos e ideas. El proyecto se puede dividir en diferentes fases, en concreto:</a:t>
            </a:r>
          </a:p>
          <a:p>
            <a:pPr marL="228600" indent="228600" algn="just">
              <a:spcBef>
                <a:spcPts val="200"/>
              </a:spcBef>
              <a:spcAft>
                <a:spcPts val="300"/>
              </a:spcAft>
            </a:pPr>
            <a:r>
              <a:rPr lang="es-ES_tradnl" sz="2000" kern="1600" dirty="0">
                <a:effectLst/>
                <a:latin typeface="Times New Roman" panose="02020603050405020304" pitchFamily="18" charset="0"/>
                <a:ea typeface="Times New Roman" panose="02020603050405020304" pitchFamily="18" charset="0"/>
                <a:cs typeface="Arial" panose="020B0604020202020204" pitchFamily="34" charset="0"/>
              </a:rPr>
              <a:t> </a:t>
            </a:r>
            <a:endParaRPr lang="es-ES" sz="2000" kern="1600" dirty="0">
              <a:effectLst/>
              <a:latin typeface="Times New Roman" panose="02020603050405020304" pitchFamily="18" charset="0"/>
              <a:ea typeface="Times New Roman" panose="02020603050405020304" pitchFamily="18" charset="0"/>
              <a:cs typeface="Arial" panose="020B0604020202020204" pitchFamily="34" charset="0"/>
            </a:endParaRPr>
          </a:p>
          <a:p>
            <a:pPr marL="342900" lvl="0" indent="-342900" algn="just">
              <a:buFont typeface="Wingdings" panose="05000000000000000000" pitchFamily="2" charset="2"/>
              <a:buChar char=""/>
            </a:pPr>
            <a:r>
              <a:rPr lang="es-ES" sz="2000" dirty="0">
                <a:effectLst/>
                <a:latin typeface="Times New Roman" panose="02020603050405020304" pitchFamily="18" charset="0"/>
                <a:ea typeface="Times New Roman" panose="02020603050405020304" pitchFamily="18" charset="0"/>
                <a:cs typeface="Times New Roman" panose="02020603050405020304" pitchFamily="18" charset="0"/>
              </a:rPr>
              <a:t>La investigación y selección de las diferentes fuentes de datos abiertas.</a:t>
            </a:r>
            <a:endParaRPr lang="es-ES"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r>
              <a:rPr lang="es-ES" sz="2000" dirty="0">
                <a:effectLst/>
                <a:latin typeface="Times New Roman" panose="02020603050405020304" pitchFamily="18" charset="0"/>
                <a:ea typeface="Times New Roman" panose="02020603050405020304" pitchFamily="18" charset="0"/>
              </a:rPr>
              <a:t> </a:t>
            </a:r>
          </a:p>
          <a:p>
            <a:pPr marL="342900" lvl="0" indent="-342900" algn="just">
              <a:buFont typeface="Wingdings" panose="05000000000000000000" pitchFamily="2" charset="2"/>
              <a:buChar char=""/>
            </a:pPr>
            <a:r>
              <a:rPr lang="es-ES" sz="2000" dirty="0">
                <a:effectLst/>
                <a:latin typeface="Times New Roman" panose="02020603050405020304" pitchFamily="18" charset="0"/>
                <a:ea typeface="Times New Roman" panose="02020603050405020304" pitchFamily="18" charset="0"/>
                <a:cs typeface="Times New Roman" panose="02020603050405020304" pitchFamily="18" charset="0"/>
              </a:rPr>
              <a:t>La realización de diferentes programas para aplicar el proceso ETL a cada una de las fuentes de datos abiertas seleccionadas, usando el lenguaje de programación Python.</a:t>
            </a:r>
            <a:endParaRPr lang="es-ES"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r>
              <a:rPr lang="es-ES" sz="2000" dirty="0">
                <a:effectLst/>
                <a:latin typeface="Times New Roman" panose="02020603050405020304" pitchFamily="18" charset="0"/>
                <a:ea typeface="Times New Roman" panose="02020603050405020304" pitchFamily="18" charset="0"/>
              </a:rPr>
              <a:t> </a:t>
            </a:r>
          </a:p>
          <a:p>
            <a:pPr marL="342900" lvl="0" indent="-342900" algn="just">
              <a:buFont typeface="Wingdings" panose="05000000000000000000" pitchFamily="2" charset="2"/>
              <a:buChar char=""/>
            </a:pPr>
            <a:r>
              <a:rPr lang="es-ES" sz="2000" dirty="0">
                <a:effectLst/>
                <a:latin typeface="Times New Roman" panose="02020603050405020304" pitchFamily="18" charset="0"/>
                <a:ea typeface="Times New Roman" panose="02020603050405020304" pitchFamily="18" charset="0"/>
                <a:cs typeface="Times New Roman" panose="02020603050405020304" pitchFamily="18" charset="0"/>
              </a:rPr>
              <a:t>Con los resultados de los procesos ETL sobre las diferentes fases de datos abiertas, realizar y aplicar modelos de análisis de datos incluido modelos de machine Learning.</a:t>
            </a:r>
            <a:endParaRPr lang="es-ES"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r>
              <a:rPr lang="es-ES" sz="2000" dirty="0">
                <a:effectLst/>
                <a:latin typeface="Times New Roman" panose="02020603050405020304" pitchFamily="18" charset="0"/>
                <a:ea typeface="Times New Roman" panose="02020603050405020304" pitchFamily="18" charset="0"/>
              </a:rPr>
              <a:t> </a:t>
            </a:r>
          </a:p>
          <a:p>
            <a:pPr marL="342900" lvl="0" indent="-342900" algn="just">
              <a:buFont typeface="Wingdings" panose="05000000000000000000" pitchFamily="2" charset="2"/>
              <a:buChar char=""/>
            </a:pPr>
            <a:r>
              <a:rPr lang="es-ES" sz="2000" dirty="0">
                <a:effectLst/>
                <a:latin typeface="Times New Roman" panose="02020603050405020304" pitchFamily="18" charset="0"/>
                <a:ea typeface="Times New Roman" panose="02020603050405020304" pitchFamily="18" charset="0"/>
                <a:cs typeface="Times New Roman" panose="02020603050405020304" pitchFamily="18" charset="0"/>
              </a:rPr>
              <a:t>Visualización de las fuentes de datos abiertas y de los resultados obtenidos utilizando el software PowerBi. </a:t>
            </a:r>
            <a:endParaRPr lang="es-ES"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957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2822434" y="3139025"/>
            <a:ext cx="6837503" cy="579949"/>
          </a:xfrm>
        </p:spPr>
        <p:txBody>
          <a:bodyPr rtlCol="0">
            <a:noAutofit/>
          </a:bodyPr>
          <a:lstStyle/>
          <a:p>
            <a:pPr rtl="0"/>
            <a:r>
              <a:rPr lang="es-ES" sz="5000" b="1" kern="0" dirty="0">
                <a:latin typeface="Times New Roman" panose="02020603050405020304" pitchFamily="18" charset="0"/>
                <a:cs typeface="Times New Roman" panose="02020603050405020304" pitchFamily="18" charset="0"/>
              </a:rPr>
              <a:t>¡¡¡ Muchas Gracias !!!</a:t>
            </a:r>
            <a:endParaRPr lang="es-ES" sz="5000" b="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03D35F4D-4C6C-2058-89F7-2AB995B13B86}"/>
              </a:ext>
            </a:extLst>
          </p:cNvPr>
          <p:cNvSpPr>
            <a:spLocks noChangeArrowheads="1"/>
          </p:cNvSpPr>
          <p:nvPr/>
        </p:nvSpPr>
        <p:spPr bwMode="auto">
          <a:xfrm>
            <a:off x="3565525" y="2173288"/>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29837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04382" y="256762"/>
            <a:ext cx="2153726" cy="579949"/>
          </a:xfrm>
        </p:spPr>
        <p:txBody>
          <a:bodyPr rtlCol="0">
            <a:normAutofit/>
          </a:bodyPr>
          <a:lstStyle/>
          <a:p>
            <a:pPr rtl="0"/>
            <a:r>
              <a:rPr lang="es-ES" sz="2200" b="1" dirty="0">
                <a:latin typeface="Times New Roman" panose="02020603050405020304" pitchFamily="18" charset="0"/>
                <a:cs typeface="Times New Roman" panose="02020603050405020304" pitchFamily="18" charset="0"/>
              </a:rPr>
              <a:t>Introducción</a:t>
            </a:r>
            <a:r>
              <a:rPr lang="es-ES" sz="2000" b="1" dirty="0">
                <a:latin typeface="Times New Roman" panose="02020603050405020304" pitchFamily="18" charset="0"/>
                <a:cs typeface="Times New Roman" panose="02020603050405020304" pitchFamily="18" charset="0"/>
              </a:rPr>
              <a:t>.</a:t>
            </a:r>
          </a:p>
        </p:txBody>
      </p:sp>
      <p:sp>
        <p:nvSpPr>
          <p:cNvPr id="14" name="Marcador de posición de contenido 13"/>
          <p:cNvSpPr>
            <a:spLocks noGrp="1"/>
          </p:cNvSpPr>
          <p:nvPr>
            <p:ph idx="1"/>
          </p:nvPr>
        </p:nvSpPr>
        <p:spPr>
          <a:xfrm>
            <a:off x="1413892" y="1052736"/>
            <a:ext cx="5904656" cy="579949"/>
          </a:xfrm>
        </p:spPr>
        <p:txBody>
          <a:bodyPr rtlCol="0">
            <a:normAutofit/>
          </a:bodyPr>
          <a:lstStyle/>
          <a:p>
            <a:pPr marL="0" indent="0" rtl="0">
              <a:buNone/>
            </a:pPr>
            <a:r>
              <a:rPr lang="es-ES" dirty="0">
                <a:latin typeface="Times New Roman" panose="02020603050405020304" pitchFamily="18" charset="0"/>
                <a:cs typeface="Times New Roman" panose="02020603050405020304" pitchFamily="18" charset="0"/>
              </a:rPr>
              <a:t>Herramientas Esenciales.</a:t>
            </a:r>
            <a:r>
              <a:rPr lang="es-ES" dirty="0"/>
              <a:t> </a:t>
            </a:r>
          </a:p>
        </p:txBody>
      </p:sp>
      <p:sp>
        <p:nvSpPr>
          <p:cNvPr id="2" name="CuadroTexto 1">
            <a:extLst>
              <a:ext uri="{FF2B5EF4-FFF2-40B4-BE49-F238E27FC236}">
                <a16:creationId xmlns:a16="http://schemas.microsoft.com/office/drawing/2014/main" id="{D22E5067-407D-0F6E-0A54-AD3D76D29BBA}"/>
              </a:ext>
            </a:extLst>
          </p:cNvPr>
          <p:cNvSpPr txBox="1"/>
          <p:nvPr/>
        </p:nvSpPr>
        <p:spPr>
          <a:xfrm>
            <a:off x="1485900" y="1484784"/>
            <a:ext cx="10297144" cy="5601533"/>
          </a:xfrm>
          <a:prstGeom prst="rect">
            <a:avLst/>
          </a:prstGeom>
          <a:noFill/>
        </p:spPr>
        <p:txBody>
          <a:bodyPr wrap="square" rtlCol="0">
            <a:spAutoFit/>
          </a:bodyPr>
          <a:lstStyle/>
          <a:p>
            <a:r>
              <a:rPr lang="es-ES" sz="1800" kern="0" dirty="0">
                <a:effectLst/>
                <a:latin typeface="Times New Roman" panose="02020603050405020304" pitchFamily="18" charset="0"/>
                <a:ea typeface="Times New Roman" panose="02020603050405020304" pitchFamily="18" charset="0"/>
              </a:rPr>
              <a:t>Para lograr los objetivos del proyecto es necesario la utilización de diferentes tecnologías y herramientas, las cuales </a:t>
            </a:r>
            <a:r>
              <a:rPr lang="es-ES_tradnl" sz="2000" kern="0" dirty="0">
                <a:latin typeface="Times New Roman" panose="02020603050405020304" pitchFamily="18" charset="0"/>
                <a:cs typeface="Times New Roman" panose="02020603050405020304" pitchFamily="18" charset="0"/>
              </a:rPr>
              <a:t>son los siguientes:</a:t>
            </a:r>
          </a:p>
          <a:p>
            <a:endParaRPr lang="es-ES_tradnl" sz="2000" kern="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s-ES_tradnl" sz="2000" kern="0" dirty="0">
                <a:latin typeface="Times New Roman" panose="02020603050405020304" pitchFamily="18" charset="0"/>
                <a:cs typeface="Times New Roman" panose="02020603050405020304" pitchFamily="18" charset="0"/>
              </a:rPr>
              <a:t>Python y sus respectivas librerías.</a:t>
            </a:r>
          </a:p>
          <a:p>
            <a:pPr marL="342900" indent="-342900">
              <a:buFont typeface="Wingdings" panose="05000000000000000000" pitchFamily="2" charset="2"/>
              <a:buChar char="§"/>
            </a:pPr>
            <a:r>
              <a:rPr lang="es-ES_tradnl" sz="2000" kern="0" dirty="0">
                <a:latin typeface="Times New Roman" panose="02020603050405020304" pitchFamily="18" charset="0"/>
                <a:cs typeface="Times New Roman" panose="02020603050405020304" pitchFamily="18" charset="0"/>
              </a:rPr>
              <a:t>Visual Studio </a:t>
            </a:r>
            <a:r>
              <a:rPr lang="es-ES_tradnl" sz="2000" kern="0" dirty="0" err="1">
                <a:latin typeface="Times New Roman" panose="02020603050405020304" pitchFamily="18" charset="0"/>
                <a:cs typeface="Times New Roman" panose="02020603050405020304" pitchFamily="18" charset="0"/>
              </a:rPr>
              <a:t>Code</a:t>
            </a:r>
            <a:endParaRPr lang="es-ES_tradnl" sz="2000" kern="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s-ES_tradnl" sz="2000" kern="0" dirty="0">
                <a:latin typeface="Times New Roman" panose="02020603050405020304" pitchFamily="18" charset="0"/>
                <a:cs typeface="Times New Roman" panose="02020603050405020304" pitchFamily="18" charset="0"/>
              </a:rPr>
              <a:t>PowerBi</a:t>
            </a:r>
          </a:p>
          <a:p>
            <a:pPr marL="342900" indent="-342900">
              <a:buFont typeface="Wingdings" panose="05000000000000000000" pitchFamily="2" charset="2"/>
              <a:buChar char="§"/>
            </a:pPr>
            <a:r>
              <a:rPr lang="es-ES_tradnl" sz="2000" kern="0" dirty="0">
                <a:latin typeface="Times New Roman" panose="02020603050405020304" pitchFamily="18" charset="0"/>
                <a:cs typeface="Times New Roman" panose="02020603050405020304" pitchFamily="18" charset="0"/>
              </a:rPr>
              <a:t>Microsoft Excel.</a:t>
            </a:r>
          </a:p>
          <a:p>
            <a:pPr marL="342900" indent="-342900">
              <a:buFont typeface="Wingdings" panose="05000000000000000000" pitchFamily="2" charset="2"/>
              <a:buChar char="§"/>
            </a:pPr>
            <a:r>
              <a:rPr lang="es-ES_tradnl" sz="2000" kern="0" dirty="0" err="1">
                <a:latin typeface="Times New Roman" panose="02020603050405020304" pitchFamily="18" charset="0"/>
                <a:cs typeface="Times New Roman" panose="02020603050405020304" pitchFamily="18" charset="0"/>
              </a:rPr>
              <a:t>LucidChart</a:t>
            </a:r>
            <a:endParaRPr lang="es-ES_tradnl" sz="2000" kern="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s-ES_tradnl" sz="2000" kern="0" dirty="0">
                <a:latin typeface="Times New Roman" panose="02020603050405020304" pitchFamily="18" charset="0"/>
                <a:cs typeface="Times New Roman" panose="02020603050405020304" pitchFamily="18" charset="0"/>
              </a:rPr>
              <a:t>Microsoft Word</a:t>
            </a:r>
          </a:p>
          <a:p>
            <a:pPr marL="342900" indent="-342900">
              <a:buFont typeface="Wingdings" panose="05000000000000000000" pitchFamily="2" charset="2"/>
              <a:buChar char="§"/>
            </a:pPr>
            <a:r>
              <a:rPr lang="es-ES_tradnl" sz="2000" kern="0" dirty="0">
                <a:latin typeface="Times New Roman" panose="02020603050405020304" pitchFamily="18" charset="0"/>
                <a:cs typeface="Times New Roman" panose="02020603050405020304" pitchFamily="18" charset="0"/>
              </a:rPr>
              <a:t>GitHub</a:t>
            </a:r>
          </a:p>
          <a:p>
            <a:pPr marL="342900" indent="-342900">
              <a:buFont typeface="Wingdings" panose="05000000000000000000" pitchFamily="2" charset="2"/>
              <a:buChar char="§"/>
            </a:pPr>
            <a:endParaRPr lang="es-ES_tradnl" sz="2000" kern="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endParaRPr lang="es-ES_tradnl" sz="2000" kern="0" dirty="0">
              <a:latin typeface="Times New Roman" panose="02020603050405020304" pitchFamily="18" charset="0"/>
              <a:cs typeface="Times New Roman" panose="02020603050405020304" pitchFamily="18" charset="0"/>
            </a:endParaRPr>
          </a:p>
          <a:p>
            <a:endParaRPr lang="es-ES_tradnl" sz="2000" kern="0" dirty="0">
              <a:latin typeface="Times New Roman" panose="02020603050405020304" pitchFamily="18" charset="0"/>
              <a:cs typeface="Times New Roman" panose="02020603050405020304" pitchFamily="18" charset="0"/>
            </a:endParaRPr>
          </a:p>
          <a:p>
            <a:endParaRPr lang="es-ES_tradnl" sz="2000" kern="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endParaRPr lang="es-ES_tradnl" sz="2000" kern="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endParaRPr lang="es-E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endParaRPr lang="es-ES" sz="2000" dirty="0"/>
          </a:p>
          <a:p>
            <a:pPr marL="342900" indent="-342900">
              <a:buFont typeface="Wingdings" panose="05000000000000000000" pitchFamily="2" charset="2"/>
              <a:buChar char="§"/>
            </a:pPr>
            <a:endParaRPr lang="es-ES" sz="2000" dirty="0"/>
          </a:p>
        </p:txBody>
      </p:sp>
    </p:spTree>
    <p:extLst>
      <p:ext uri="{BB962C8B-B14F-4D97-AF65-F5344CB8AC3E}">
        <p14:creationId xmlns:p14="http://schemas.microsoft.com/office/powerpoint/2010/main" val="321041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04382" y="256762"/>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Fuentes de Datos Abiertas</a:t>
            </a:r>
            <a:r>
              <a:rPr lang="es-ES" sz="2200" b="1" dirty="0">
                <a:latin typeface="Times New Roman" panose="02020603050405020304" pitchFamily="18" charset="0"/>
                <a:cs typeface="Times New Roman" panose="02020603050405020304" pitchFamily="18" charset="0"/>
              </a:rPr>
              <a:t>.</a:t>
            </a:r>
          </a:p>
        </p:txBody>
      </p:sp>
      <p:sp>
        <p:nvSpPr>
          <p:cNvPr id="14" name="Marcador de posición de contenido 13"/>
          <p:cNvSpPr>
            <a:spLocks noGrp="1"/>
          </p:cNvSpPr>
          <p:nvPr>
            <p:ph idx="1"/>
          </p:nvPr>
        </p:nvSpPr>
        <p:spPr>
          <a:xfrm>
            <a:off x="1413892" y="1052736"/>
            <a:ext cx="6048672" cy="579949"/>
          </a:xfrm>
        </p:spPr>
        <p:txBody>
          <a:bodyPr rtlCol="0">
            <a:normAutofit fontScale="25000" lnSpcReduction="20000"/>
          </a:bodyPr>
          <a:lstStyle/>
          <a:p>
            <a:pPr marL="0" indent="0" rtl="0">
              <a:buNone/>
            </a:pPr>
            <a:r>
              <a:rPr lang="es-ES" sz="11200" dirty="0">
                <a:latin typeface="Times New Roman" panose="02020603050405020304" pitchFamily="18" charset="0"/>
                <a:cs typeface="Times New Roman" panose="02020603050405020304" pitchFamily="18" charset="0"/>
              </a:rPr>
              <a:t>Tipos de Fuentes de Datos Abiertas</a:t>
            </a:r>
            <a:r>
              <a:rPr lang="es-ES" dirty="0">
                <a:latin typeface="Times New Roman" panose="02020603050405020304" pitchFamily="18" charset="0"/>
                <a:cs typeface="Times New Roman" panose="02020603050405020304" pitchFamily="18" charset="0"/>
              </a:rPr>
              <a:t>. </a:t>
            </a:r>
          </a:p>
        </p:txBody>
      </p:sp>
      <p:sp>
        <p:nvSpPr>
          <p:cNvPr id="3" name="CuadroTexto 2">
            <a:extLst>
              <a:ext uri="{FF2B5EF4-FFF2-40B4-BE49-F238E27FC236}">
                <a16:creationId xmlns:a16="http://schemas.microsoft.com/office/drawing/2014/main" id="{4CD1D3BC-BE55-5732-8A65-18E4DF3B3C7B}"/>
              </a:ext>
            </a:extLst>
          </p:cNvPr>
          <p:cNvSpPr txBox="1"/>
          <p:nvPr/>
        </p:nvSpPr>
        <p:spPr>
          <a:xfrm>
            <a:off x="1413892" y="2060848"/>
            <a:ext cx="9937104" cy="3231654"/>
          </a:xfrm>
          <a:prstGeom prst="rect">
            <a:avLst/>
          </a:prstGeom>
          <a:noFill/>
        </p:spPr>
        <p:txBody>
          <a:bodyPr wrap="square" rtlCol="0">
            <a:spAutoFit/>
          </a:bodyPr>
          <a:lstStyle/>
          <a:p>
            <a:pPr marL="457200" indent="-457200">
              <a:buFont typeface="Wingdings" panose="05000000000000000000" pitchFamily="2" charset="2"/>
              <a:buChar char="§"/>
            </a:pPr>
            <a:r>
              <a:rPr lang="es-ES" sz="2000" dirty="0">
                <a:latin typeface="Times New Roman" panose="02020603050405020304" pitchFamily="18" charset="0"/>
                <a:cs typeface="Times New Roman" panose="02020603050405020304" pitchFamily="18" charset="0"/>
              </a:rPr>
              <a:t>Smacite</a:t>
            </a:r>
          </a:p>
          <a:p>
            <a:r>
              <a:rPr lang="es-ES" sz="2000" dirty="0">
                <a:latin typeface="Times New Roman" panose="02020603050405020304" pitchFamily="18" charset="0"/>
                <a:cs typeface="Times New Roman" panose="02020603050405020304" pitchFamily="18" charset="0"/>
              </a:rPr>
              <a:t>	Proyecto europeo que tiene como objetivo </a:t>
            </a:r>
            <a:r>
              <a:rPr lang="es-ES" sz="2000" dirty="0">
                <a:latin typeface="Times" panose="02020603050405020304" pitchFamily="18" charset="0"/>
                <a:cs typeface="Times" panose="02020603050405020304" pitchFamily="18" charset="0"/>
              </a:rPr>
              <a:t>u</a:t>
            </a:r>
            <a:r>
              <a:rPr lang="es-ES" sz="2000" b="0" i="0" dirty="0">
                <a:effectLst/>
                <a:latin typeface="Times" panose="02020603050405020304" pitchFamily="18" charset="0"/>
                <a:cs typeface="Times" panose="02020603050405020304" pitchFamily="18" charset="0"/>
              </a:rPr>
              <a:t>nificar los resultados de aprendizaje  	realizados por los técnicos e ingenieros sobre las Smart Cites.</a:t>
            </a:r>
            <a:r>
              <a:rPr lang="es-ES" sz="2000" dirty="0">
                <a:latin typeface="Times New Roman" panose="02020603050405020304" pitchFamily="18" charset="0"/>
                <a:cs typeface="Times New Roman" panose="02020603050405020304" pitchFamily="18" charset="0"/>
              </a:rPr>
              <a:t>	</a:t>
            </a:r>
            <a:endParaRPr lang="es-ES" sz="2800" dirty="0"/>
          </a:p>
          <a:p>
            <a:pPr marL="457200" indent="-457200">
              <a:buFont typeface="Wingdings" panose="05000000000000000000" pitchFamily="2" charset="2"/>
              <a:buChar char="§"/>
            </a:pPr>
            <a:r>
              <a:rPr lang="es-ES" sz="2200" dirty="0">
                <a:latin typeface="Times New Roman" panose="02020603050405020304" pitchFamily="18" charset="0"/>
                <a:cs typeface="Times New Roman" panose="02020603050405020304" pitchFamily="18" charset="0"/>
              </a:rPr>
              <a:t>Eugloh</a:t>
            </a:r>
          </a:p>
          <a:p>
            <a:r>
              <a:rPr lang="es-ES" sz="2200" dirty="0">
                <a:latin typeface="Times New Roman" panose="02020603050405020304" pitchFamily="18" charset="0"/>
                <a:cs typeface="Times New Roman" panose="02020603050405020304" pitchFamily="18" charset="0"/>
              </a:rPr>
              <a:t>	</a:t>
            </a:r>
            <a:r>
              <a:rPr lang="es-ES" sz="2000" dirty="0">
                <a:latin typeface="Times New Roman" panose="02020603050405020304" pitchFamily="18" charset="0"/>
                <a:cs typeface="Times New Roman" panose="02020603050405020304" pitchFamily="18" charset="0"/>
              </a:rPr>
              <a:t>Proyecto europeo que </a:t>
            </a:r>
            <a:r>
              <a:rPr lang="es-ES_tradnl" sz="2000" kern="0" dirty="0">
                <a:effectLst/>
                <a:latin typeface="Times New Roman" panose="02020603050405020304" pitchFamily="18" charset="0"/>
                <a:ea typeface="Times New Roman" panose="02020603050405020304" pitchFamily="18" charset="0"/>
              </a:rPr>
              <a:t>tiene como objetivo l</a:t>
            </a:r>
            <a:r>
              <a:rPr lang="es-ES_tradnl" sz="2000" kern="0" dirty="0">
                <a:latin typeface="Times New Roman" panose="02020603050405020304" pitchFamily="18" charset="0"/>
                <a:ea typeface="Times New Roman" panose="02020603050405020304" pitchFamily="18" charset="0"/>
              </a:rPr>
              <a:t>a obtención de soluciones a partir del 	análisis y estudio a fuentes de datos de un dominio concreto.</a:t>
            </a:r>
          </a:p>
          <a:p>
            <a:r>
              <a:rPr lang="es-ES_tradnl" sz="2000" kern="0" dirty="0">
                <a:effectLst/>
                <a:latin typeface="Times New Roman" panose="02020603050405020304" pitchFamily="18" charset="0"/>
                <a:ea typeface="Times New Roman" panose="02020603050405020304" pitchFamily="18" charset="0"/>
              </a:rPr>
              <a:t>	Los dominios son la salud global, la economía social, el cambio climático, las 	ciencias del deporte, la nutrición</a:t>
            </a:r>
            <a:r>
              <a:rPr lang="es-ES_tradnl" sz="2000" kern="0" dirty="0">
                <a:latin typeface="Times New Roman" panose="02020603050405020304" pitchFamily="18" charset="0"/>
                <a:ea typeface="Times New Roman" panose="02020603050405020304" pitchFamily="18" charset="0"/>
              </a:rPr>
              <a:t> y  las matemáticas.</a:t>
            </a:r>
            <a:endParaRPr lang="es-ES_tradnl" sz="2000" kern="0" dirty="0">
              <a:effectLst/>
              <a:latin typeface="Times New Roman" panose="02020603050405020304" pitchFamily="18" charset="0"/>
              <a:ea typeface="Times New Roman" panose="02020603050405020304" pitchFamily="18" charset="0"/>
            </a:endParaRPr>
          </a:p>
          <a:p>
            <a:endParaRPr lang="es-ES_tradnl" sz="2000" kern="0" dirty="0">
              <a:latin typeface="Times New Roman" panose="02020603050405020304" pitchFamily="18" charset="0"/>
              <a:ea typeface="Times New Roman" panose="02020603050405020304" pitchFamily="18" charset="0"/>
            </a:endParaRPr>
          </a:p>
          <a:p>
            <a:r>
              <a:rPr lang="es-ES_tradnl" sz="2000" kern="0" dirty="0">
                <a:effectLst/>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298157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04382" y="256762"/>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Fuentes de Datos Abiertas</a:t>
            </a:r>
            <a:r>
              <a:rPr lang="es-ES" sz="2200" b="1" dirty="0">
                <a:latin typeface="Times New Roman" panose="02020603050405020304" pitchFamily="18" charset="0"/>
                <a:cs typeface="Times New Roman" panose="02020603050405020304" pitchFamily="18" charset="0"/>
              </a:rPr>
              <a:t>.</a:t>
            </a:r>
          </a:p>
        </p:txBody>
      </p:sp>
      <p:sp>
        <p:nvSpPr>
          <p:cNvPr id="14" name="Marcador de posición de contenido 13"/>
          <p:cNvSpPr>
            <a:spLocks noGrp="1"/>
          </p:cNvSpPr>
          <p:nvPr>
            <p:ph idx="1"/>
          </p:nvPr>
        </p:nvSpPr>
        <p:spPr>
          <a:xfrm>
            <a:off x="1413892" y="1052736"/>
            <a:ext cx="4392488" cy="579949"/>
          </a:xfrm>
        </p:spPr>
        <p:txBody>
          <a:bodyPr rtlCol="0">
            <a:normAutofit/>
          </a:bodyPr>
          <a:lstStyle/>
          <a:p>
            <a:pPr marL="0" indent="0" rtl="0">
              <a:buNone/>
            </a:pPr>
            <a:r>
              <a:rPr lang="es-ES" dirty="0">
                <a:latin typeface="Times New Roman" panose="02020603050405020304" pitchFamily="18" charset="0"/>
                <a:cs typeface="Times New Roman" panose="02020603050405020304" pitchFamily="18" charset="0"/>
              </a:rPr>
              <a:t>Criterios de Selección. </a:t>
            </a:r>
          </a:p>
        </p:txBody>
      </p:sp>
      <p:sp>
        <p:nvSpPr>
          <p:cNvPr id="2" name="CuadroTexto 1">
            <a:extLst>
              <a:ext uri="{FF2B5EF4-FFF2-40B4-BE49-F238E27FC236}">
                <a16:creationId xmlns:a16="http://schemas.microsoft.com/office/drawing/2014/main" id="{9C7506AF-116F-4E2E-DFE1-5C262F295832}"/>
              </a:ext>
            </a:extLst>
          </p:cNvPr>
          <p:cNvSpPr txBox="1"/>
          <p:nvPr/>
        </p:nvSpPr>
        <p:spPr>
          <a:xfrm>
            <a:off x="1411826" y="1848710"/>
            <a:ext cx="9721080" cy="4647426"/>
          </a:xfrm>
          <a:prstGeom prst="rect">
            <a:avLst/>
          </a:prstGeom>
          <a:noFill/>
        </p:spPr>
        <p:txBody>
          <a:bodyPr wrap="square" rtlCol="0">
            <a:spAutoFit/>
          </a:bodyPr>
          <a:lstStyle/>
          <a:p>
            <a:r>
              <a:rPr lang="es-ES" sz="2000" dirty="0">
                <a:latin typeface="Times New Roman" panose="02020603050405020304" pitchFamily="18" charset="0"/>
                <a:cs typeface="Times New Roman" panose="02020603050405020304" pitchFamily="18" charset="0"/>
              </a:rPr>
              <a:t>Se seleccionan las fuentes de datos abiertas según las siguientes propiedades:</a:t>
            </a:r>
          </a:p>
          <a:p>
            <a:endParaRPr lang="es-E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s-ES" sz="2000" dirty="0">
                <a:latin typeface="Times New Roman" panose="02020603050405020304" pitchFamily="18" charset="0"/>
                <a:cs typeface="Times New Roman" panose="02020603050405020304" pitchFamily="18" charset="0"/>
              </a:rPr>
              <a:t>En función del tamaño. </a:t>
            </a:r>
            <a:endParaRPr lang="es-ES" sz="2000" dirty="0">
              <a:effectLst/>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
            </a:pPr>
            <a:endParaRPr lang="es-ES" sz="2000" dirty="0">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
            </a:pPr>
            <a:r>
              <a:rPr lang="es-ES" sz="2000" dirty="0">
                <a:effectLst/>
                <a:latin typeface="Times New Roman" panose="02020603050405020304" pitchFamily="18" charset="0"/>
                <a:ea typeface="Times New Roman" panose="02020603050405020304" pitchFamily="18" charset="0"/>
              </a:rPr>
              <a:t>En función de la calidad de los datos. </a:t>
            </a:r>
          </a:p>
          <a:p>
            <a:endParaRPr lang="es-ES" sz="2000" dirty="0">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
            </a:pPr>
            <a:r>
              <a:rPr lang="es-ES" sz="2000" dirty="0">
                <a:latin typeface="Times New Roman" panose="02020603050405020304" pitchFamily="18" charset="0"/>
                <a:ea typeface="Times New Roman" panose="02020603050405020304" pitchFamily="18" charset="0"/>
              </a:rPr>
              <a:t>En función del tipo de archivo.</a:t>
            </a:r>
            <a:r>
              <a:rPr lang="es-ES" sz="2000" kern="0" dirty="0">
                <a:effectLst/>
                <a:latin typeface="Times New Roman" panose="02020603050405020304" pitchFamily="18" charset="0"/>
                <a:ea typeface="Times New Roman" panose="02020603050405020304" pitchFamily="18" charset="0"/>
              </a:rPr>
              <a:t> </a:t>
            </a:r>
          </a:p>
          <a:p>
            <a:pPr marL="342900" indent="-342900">
              <a:buFont typeface="Wingdings" panose="05000000000000000000" pitchFamily="2" charset="2"/>
              <a:buChar char="§"/>
            </a:pPr>
            <a:endParaRPr lang="es-ES" sz="2000" kern="0" dirty="0">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
            </a:pPr>
            <a:r>
              <a:rPr lang="es-ES" sz="2000" kern="0" dirty="0">
                <a:effectLst/>
                <a:latin typeface="Times New Roman" panose="02020603050405020304" pitchFamily="18" charset="0"/>
                <a:ea typeface="Times New Roman" panose="02020603050405020304" pitchFamily="18" charset="0"/>
              </a:rPr>
              <a:t>En función de la relación con los proyectos Eugloh y Smacite. </a:t>
            </a:r>
          </a:p>
          <a:p>
            <a:endParaRPr lang="es-ES" sz="2000" kern="0" dirty="0">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
            </a:pPr>
            <a:r>
              <a:rPr lang="es-ES" sz="2000" kern="0" dirty="0">
                <a:effectLst/>
                <a:latin typeface="Times New Roman" panose="02020603050405020304" pitchFamily="18" charset="0"/>
                <a:ea typeface="Times New Roman" panose="02020603050405020304" pitchFamily="18" charset="0"/>
              </a:rPr>
              <a:t>En función del grado de interés. </a:t>
            </a:r>
            <a:endParaRPr lang="es-ES" sz="2000" kern="0" dirty="0">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
            </a:pPr>
            <a:endParaRPr lang="es-ES" sz="2000" dirty="0">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
            </a:pPr>
            <a:endParaRPr lang="es-ES" sz="1800" dirty="0">
              <a:effectLst/>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
            </a:pPr>
            <a:endParaRPr lang="es-ES" sz="1800" dirty="0">
              <a:effectLst/>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
            </a:pPr>
            <a:endParaRPr lang="es-E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785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04382" y="256762"/>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Fuentes de Datos Abiertas</a:t>
            </a:r>
            <a:r>
              <a:rPr lang="es-ES" sz="2200" b="1" dirty="0">
                <a:latin typeface="Times New Roman" panose="02020603050405020304" pitchFamily="18" charset="0"/>
                <a:cs typeface="Times New Roman" panose="02020603050405020304" pitchFamily="18" charset="0"/>
              </a:rPr>
              <a:t>.</a:t>
            </a:r>
          </a:p>
        </p:txBody>
      </p:sp>
      <p:sp>
        <p:nvSpPr>
          <p:cNvPr id="14" name="Marcador de posición de contenido 13"/>
          <p:cNvSpPr>
            <a:spLocks noGrp="1"/>
          </p:cNvSpPr>
          <p:nvPr>
            <p:ph idx="1"/>
          </p:nvPr>
        </p:nvSpPr>
        <p:spPr>
          <a:xfrm>
            <a:off x="1485900" y="836711"/>
            <a:ext cx="5544616" cy="579949"/>
          </a:xfrm>
        </p:spPr>
        <p:txBody>
          <a:bodyPr rtlCol="0">
            <a:noAutofit/>
          </a:bodyPr>
          <a:lstStyle/>
          <a:p>
            <a:pPr marL="0" indent="0" rtl="0">
              <a:buNone/>
            </a:pPr>
            <a:r>
              <a:rPr lang="es-ES" dirty="0">
                <a:latin typeface="Times New Roman" panose="02020603050405020304" pitchFamily="18" charset="0"/>
                <a:cs typeface="Times New Roman" panose="02020603050405020304" pitchFamily="18" charset="0"/>
              </a:rPr>
              <a:t>Fuentes de Datos Seleccionadas.</a:t>
            </a:r>
          </a:p>
        </p:txBody>
      </p:sp>
      <p:sp>
        <p:nvSpPr>
          <p:cNvPr id="2" name="CuadroTexto 1">
            <a:extLst>
              <a:ext uri="{FF2B5EF4-FFF2-40B4-BE49-F238E27FC236}">
                <a16:creationId xmlns:a16="http://schemas.microsoft.com/office/drawing/2014/main" id="{78EF09E3-DC54-9CDA-5253-B549E58AF280}"/>
              </a:ext>
            </a:extLst>
          </p:cNvPr>
          <p:cNvSpPr txBox="1"/>
          <p:nvPr/>
        </p:nvSpPr>
        <p:spPr>
          <a:xfrm>
            <a:off x="1629916" y="1430592"/>
            <a:ext cx="10358908" cy="5170646"/>
          </a:xfrm>
          <a:prstGeom prst="rect">
            <a:avLst/>
          </a:prstGeom>
          <a:noFill/>
        </p:spPr>
        <p:txBody>
          <a:bodyPr wrap="square" rtlCol="0">
            <a:spAutoFit/>
          </a:bodyPr>
          <a:lstStyle/>
          <a:p>
            <a:r>
              <a:rPr lang="es-ES" sz="2000" dirty="0">
                <a:latin typeface="Times New Roman" panose="02020603050405020304" pitchFamily="18" charset="0"/>
                <a:cs typeface="Times New Roman" panose="02020603050405020304" pitchFamily="18" charset="0"/>
              </a:rPr>
              <a:t>En función de los criterios se seleccionan las siguientes fuentes de datos abiertas:</a:t>
            </a:r>
          </a:p>
          <a:p>
            <a:endParaRPr lang="es-ES" sz="2000" dirty="0">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s-ES" sz="1800" kern="0" dirty="0">
                <a:effectLst/>
                <a:latin typeface="Times New Roman" panose="02020603050405020304" pitchFamily="18" charset="0"/>
                <a:ea typeface="Times New Roman" panose="02020603050405020304" pitchFamily="18" charset="0"/>
              </a:rPr>
              <a:t>Incendios producidos en España entre el 2006 y el 2015</a:t>
            </a:r>
            <a:r>
              <a:rPr lang="es-ES" sz="1800" dirty="0">
                <a:effectLst/>
                <a:latin typeface="Times New Roman" panose="02020603050405020304" pitchFamily="18" charset="0"/>
                <a:ea typeface="Times New Roman" panose="02020603050405020304" pitchFamily="18" charset="0"/>
              </a:rPr>
              <a:t>. En formato PDF.</a:t>
            </a:r>
          </a:p>
          <a:p>
            <a:pPr lvl="0" algn="just"/>
            <a:endParaRPr lang="es-ES" sz="18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s-ES" sz="1800" kern="0" dirty="0">
                <a:effectLst/>
                <a:latin typeface="Times New Roman" panose="02020603050405020304" pitchFamily="18" charset="0"/>
                <a:ea typeface="Times New Roman" panose="02020603050405020304" pitchFamily="18" charset="0"/>
              </a:rPr>
              <a:t>Concesión de Nacionalidad Española entre el 2010 y el 2019</a:t>
            </a:r>
            <a:r>
              <a:rPr lang="es-ES" sz="1800" dirty="0">
                <a:effectLst/>
                <a:latin typeface="Times New Roman" panose="02020603050405020304" pitchFamily="18" charset="0"/>
                <a:ea typeface="Times New Roman" panose="02020603050405020304" pitchFamily="18" charset="0"/>
              </a:rPr>
              <a:t>. En formato Excel.</a:t>
            </a:r>
          </a:p>
          <a:p>
            <a:pPr lvl="0" algn="just"/>
            <a:endParaRPr lang="es-ES" sz="18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s-ES" sz="1800" kern="0" dirty="0">
                <a:effectLst/>
                <a:latin typeface="Times New Roman" panose="02020603050405020304" pitchFamily="18" charset="0"/>
                <a:ea typeface="Times New Roman" panose="02020603050405020304" pitchFamily="18" charset="0"/>
              </a:rPr>
              <a:t>Capacidad Asistencial durante la Covid-19</a:t>
            </a:r>
            <a:r>
              <a:rPr lang="es-ES" sz="1800" dirty="0">
                <a:effectLst/>
                <a:latin typeface="Times New Roman" panose="02020603050405020304" pitchFamily="18" charset="0"/>
                <a:ea typeface="Times New Roman" panose="02020603050405020304" pitchFamily="18" charset="0"/>
              </a:rPr>
              <a:t>. En formato CSV.</a:t>
            </a:r>
          </a:p>
          <a:p>
            <a:pPr lvl="0" algn="just"/>
            <a:endParaRPr lang="es-ES" sz="18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s-ES" sz="1800" kern="0" dirty="0">
                <a:effectLst/>
                <a:latin typeface="Times New Roman" panose="02020603050405020304" pitchFamily="18" charset="0"/>
                <a:ea typeface="Times New Roman" panose="02020603050405020304" pitchFamily="18" charset="0"/>
              </a:rPr>
              <a:t>Catálogo del Bosque Urbano de la Ciudad de Madrid</a:t>
            </a:r>
            <a:r>
              <a:rPr lang="es-ES" sz="1800" dirty="0">
                <a:effectLst/>
                <a:latin typeface="Times New Roman" panose="02020603050405020304" pitchFamily="18" charset="0"/>
                <a:ea typeface="Times New Roman" panose="02020603050405020304" pitchFamily="18" charset="0"/>
              </a:rPr>
              <a:t>. En formato PDF</a:t>
            </a:r>
          </a:p>
          <a:p>
            <a:pPr lvl="0" algn="just"/>
            <a:endParaRPr lang="es-E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s-ES" sz="1800" kern="0" dirty="0">
                <a:effectLst/>
                <a:latin typeface="Times New Roman" panose="02020603050405020304" pitchFamily="18" charset="0"/>
                <a:ea typeface="Times New Roman" panose="02020603050405020304" pitchFamily="18" charset="0"/>
              </a:rPr>
              <a:t>Siniestralidad en la Carreteras en la Ciudad de Madrid. </a:t>
            </a:r>
            <a:r>
              <a:rPr lang="es-ES" sz="1800" dirty="0">
                <a:effectLst/>
                <a:latin typeface="Times New Roman" panose="02020603050405020304" pitchFamily="18" charset="0"/>
                <a:ea typeface="Times New Roman" panose="02020603050405020304" pitchFamily="18" charset="0"/>
              </a:rPr>
              <a:t>En formato Excel.</a:t>
            </a:r>
          </a:p>
          <a:p>
            <a:pPr lvl="0" algn="just"/>
            <a:endParaRPr lang="es-E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s-ES" sz="1800" kern="0" dirty="0">
                <a:effectLst/>
                <a:latin typeface="Times New Roman" panose="02020603050405020304" pitchFamily="18" charset="0"/>
                <a:ea typeface="Times New Roman" panose="02020603050405020304" pitchFamily="18" charset="0"/>
              </a:rPr>
              <a:t>Población por Provincias de España 1996-2021</a:t>
            </a:r>
            <a:r>
              <a:rPr lang="es-ES" sz="1800" dirty="0">
                <a:effectLst/>
                <a:latin typeface="Times New Roman" panose="02020603050405020304" pitchFamily="18" charset="0"/>
                <a:ea typeface="Times New Roman" panose="02020603050405020304" pitchFamily="18" charset="0"/>
              </a:rPr>
              <a:t>. En formato Excel.</a:t>
            </a:r>
          </a:p>
          <a:p>
            <a:pPr lvl="0" algn="just"/>
            <a:endParaRPr lang="es-E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s-ES" sz="1800" kern="0" dirty="0">
                <a:effectLst/>
                <a:latin typeface="Times New Roman" panose="02020603050405020304" pitchFamily="18" charset="0"/>
                <a:ea typeface="Times New Roman" panose="02020603050405020304" pitchFamily="18" charset="0"/>
              </a:rPr>
              <a:t>Población por Países en la unión europea 2001-2022</a:t>
            </a:r>
            <a:r>
              <a:rPr lang="es-ES" sz="1800" dirty="0">
                <a:effectLst/>
                <a:latin typeface="Times New Roman" panose="02020603050405020304" pitchFamily="18" charset="0"/>
                <a:ea typeface="Times New Roman" panose="02020603050405020304" pitchFamily="18" charset="0"/>
              </a:rPr>
              <a:t>. En formato Excel.</a:t>
            </a:r>
          </a:p>
          <a:p>
            <a:pPr lvl="0" algn="just"/>
            <a:endParaRPr lang="es-E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s-ES" sz="1800" dirty="0">
                <a:effectLst/>
                <a:latin typeface="Times New Roman" panose="02020603050405020304" pitchFamily="18" charset="0"/>
                <a:ea typeface="Times New Roman" panose="02020603050405020304" pitchFamily="18" charset="0"/>
              </a:rPr>
              <a:t>Catalogo del bosque urbano de la ciudad de Madrid. En formato PDF.</a:t>
            </a:r>
          </a:p>
          <a:p>
            <a:pPr marL="342900" indent="-342900">
              <a:buFont typeface="Wingdings" panose="05000000000000000000" pitchFamily="2" charset="2"/>
              <a:buChar char="§"/>
            </a:pPr>
            <a:endParaRPr lang="es-E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870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04382" y="256762"/>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Fuentes de Datos Abiertas</a:t>
            </a:r>
            <a:r>
              <a:rPr lang="es-ES" sz="2200" b="1" dirty="0">
                <a:latin typeface="Times New Roman" panose="02020603050405020304" pitchFamily="18" charset="0"/>
                <a:cs typeface="Times New Roman" panose="02020603050405020304" pitchFamily="18" charset="0"/>
              </a:rPr>
              <a:t>.</a:t>
            </a:r>
          </a:p>
        </p:txBody>
      </p:sp>
      <p:sp>
        <p:nvSpPr>
          <p:cNvPr id="14" name="Marcador de posición de contenido 13"/>
          <p:cNvSpPr>
            <a:spLocks noGrp="1"/>
          </p:cNvSpPr>
          <p:nvPr>
            <p:ph idx="1"/>
          </p:nvPr>
        </p:nvSpPr>
        <p:spPr>
          <a:xfrm>
            <a:off x="1485900" y="836711"/>
            <a:ext cx="9145016" cy="579949"/>
          </a:xfrm>
        </p:spPr>
        <p:txBody>
          <a:bodyPr rtlCol="0">
            <a:noAutofit/>
          </a:bodyPr>
          <a:lstStyle/>
          <a:p>
            <a:pPr marL="0" indent="0" rtl="0">
              <a:buNone/>
            </a:pPr>
            <a:r>
              <a:rPr lang="es-ES" kern="0" dirty="0">
                <a:effectLst/>
                <a:latin typeface="Times New Roman" panose="02020603050405020304" pitchFamily="18" charset="0"/>
                <a:ea typeface="Times New Roman" panose="02020603050405020304" pitchFamily="18" charset="0"/>
              </a:rPr>
              <a:t>Capacidad Asistencial durante la Covid-19.</a:t>
            </a:r>
            <a:endParaRPr lang="es-ES" dirty="0">
              <a:latin typeface="Times New Roman" panose="02020603050405020304" pitchFamily="18" charset="0"/>
              <a:cs typeface="Times New Roman" panose="02020603050405020304" pitchFamily="18" charset="0"/>
            </a:endParaRPr>
          </a:p>
        </p:txBody>
      </p:sp>
      <p:sp>
        <p:nvSpPr>
          <p:cNvPr id="4" name="CuadroTexto 3">
            <a:extLst>
              <a:ext uri="{FF2B5EF4-FFF2-40B4-BE49-F238E27FC236}">
                <a16:creationId xmlns:a16="http://schemas.microsoft.com/office/drawing/2014/main" id="{AE2B73E3-A538-2A6B-3616-CA47A5E1A1B1}"/>
              </a:ext>
            </a:extLst>
          </p:cNvPr>
          <p:cNvSpPr txBox="1"/>
          <p:nvPr/>
        </p:nvSpPr>
        <p:spPr>
          <a:xfrm>
            <a:off x="1629916" y="1535214"/>
            <a:ext cx="9793088" cy="1015663"/>
          </a:xfrm>
          <a:prstGeom prst="rect">
            <a:avLst/>
          </a:prstGeom>
          <a:noFill/>
        </p:spPr>
        <p:txBody>
          <a:bodyPr wrap="square" rtlCol="0">
            <a:spAutoFit/>
          </a:bodyPr>
          <a:lstStyle/>
          <a:p>
            <a:r>
              <a:rPr lang="es-ES" sz="2000" dirty="0">
                <a:latin typeface="Times New Roman" panose="02020603050405020304" pitchFamily="18" charset="0"/>
                <a:cs typeface="Times New Roman" panose="02020603050405020304" pitchFamily="18" charset="0"/>
              </a:rPr>
              <a:t>Suministrada por el gobierno de España, en formato CSV. Consiste en un histórico de toda España sobre la capacidad de los hospitales frente al Covid-19.</a:t>
            </a:r>
          </a:p>
          <a:p>
            <a:r>
              <a:rPr lang="es-ES" sz="2000" dirty="0">
                <a:latin typeface="Times New Roman" panose="02020603050405020304" pitchFamily="18" charset="0"/>
                <a:cs typeface="Times New Roman" panose="02020603050405020304" pitchFamily="18" charset="0"/>
              </a:rPr>
              <a:t>A continuación, se muestra parte de cómo está constituida la fuente de datos.</a:t>
            </a:r>
          </a:p>
        </p:txBody>
      </p:sp>
      <p:pic>
        <p:nvPicPr>
          <p:cNvPr id="3" name="Imagen 2" descr="Tabla&#10;&#10;Descripción generada automáticamente">
            <a:extLst>
              <a:ext uri="{FF2B5EF4-FFF2-40B4-BE49-F238E27FC236}">
                <a16:creationId xmlns:a16="http://schemas.microsoft.com/office/drawing/2014/main" id="{46251838-0805-9A20-43E6-57CC3A5171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9692" y="2770093"/>
            <a:ext cx="7877432" cy="3865415"/>
          </a:xfrm>
          <a:prstGeom prst="rect">
            <a:avLst/>
          </a:prstGeom>
          <a:noFill/>
          <a:ln>
            <a:noFill/>
          </a:ln>
        </p:spPr>
      </p:pic>
    </p:spTree>
    <p:extLst>
      <p:ext uri="{BB962C8B-B14F-4D97-AF65-F5344CB8AC3E}">
        <p14:creationId xmlns:p14="http://schemas.microsoft.com/office/powerpoint/2010/main" val="85438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204382" y="256762"/>
            <a:ext cx="3233846" cy="579949"/>
          </a:xfrm>
        </p:spPr>
        <p:txBody>
          <a:bodyPr rtlCol="0">
            <a:noAutofit/>
          </a:bodyPr>
          <a:lstStyle/>
          <a:p>
            <a:pPr rtl="0"/>
            <a:r>
              <a:rPr lang="es-ES" sz="2200" b="1" kern="0" dirty="0">
                <a:effectLst/>
                <a:latin typeface="Times New Roman" panose="02020603050405020304" pitchFamily="18" charset="0"/>
                <a:ea typeface="Times New Roman" panose="02020603050405020304" pitchFamily="18" charset="0"/>
              </a:rPr>
              <a:t>Fuentes de Datos Abiertas</a:t>
            </a:r>
            <a:r>
              <a:rPr lang="es-ES" sz="2200" b="1" dirty="0">
                <a:latin typeface="Times New Roman" panose="02020603050405020304" pitchFamily="18" charset="0"/>
                <a:cs typeface="Times New Roman" panose="02020603050405020304" pitchFamily="18" charset="0"/>
              </a:rPr>
              <a:t>.</a:t>
            </a:r>
          </a:p>
        </p:txBody>
      </p:sp>
      <p:sp>
        <p:nvSpPr>
          <p:cNvPr id="14" name="Marcador de posición de contenido 13"/>
          <p:cNvSpPr>
            <a:spLocks noGrp="1"/>
          </p:cNvSpPr>
          <p:nvPr>
            <p:ph idx="1"/>
          </p:nvPr>
        </p:nvSpPr>
        <p:spPr>
          <a:xfrm>
            <a:off x="1485900" y="836711"/>
            <a:ext cx="9145016" cy="579949"/>
          </a:xfrm>
        </p:spPr>
        <p:txBody>
          <a:bodyPr rtlCol="0">
            <a:noAutofit/>
          </a:bodyPr>
          <a:lstStyle/>
          <a:p>
            <a:pPr marL="0" indent="0" rtl="0">
              <a:buNone/>
            </a:pPr>
            <a:r>
              <a:rPr lang="es-ES" kern="0" dirty="0">
                <a:effectLst/>
                <a:latin typeface="Times New Roman" panose="02020603050405020304" pitchFamily="18" charset="0"/>
                <a:ea typeface="Times New Roman" panose="02020603050405020304" pitchFamily="18" charset="0"/>
              </a:rPr>
              <a:t>Catálogo de Parques Municipales en la Ciudad de Madrid.</a:t>
            </a:r>
            <a:endParaRPr lang="es-ES" dirty="0">
              <a:latin typeface="Times New Roman" panose="02020603050405020304" pitchFamily="18" charset="0"/>
              <a:cs typeface="Times New Roman" panose="02020603050405020304" pitchFamily="18" charset="0"/>
            </a:endParaRPr>
          </a:p>
        </p:txBody>
      </p:sp>
      <p:sp>
        <p:nvSpPr>
          <p:cNvPr id="4" name="CuadroTexto 3">
            <a:extLst>
              <a:ext uri="{FF2B5EF4-FFF2-40B4-BE49-F238E27FC236}">
                <a16:creationId xmlns:a16="http://schemas.microsoft.com/office/drawing/2014/main" id="{AE2B73E3-A538-2A6B-3616-CA47A5E1A1B1}"/>
              </a:ext>
            </a:extLst>
          </p:cNvPr>
          <p:cNvSpPr txBox="1"/>
          <p:nvPr/>
        </p:nvSpPr>
        <p:spPr>
          <a:xfrm>
            <a:off x="1629916" y="1535214"/>
            <a:ext cx="5040560" cy="2246769"/>
          </a:xfrm>
          <a:prstGeom prst="rect">
            <a:avLst/>
          </a:prstGeom>
          <a:noFill/>
        </p:spPr>
        <p:txBody>
          <a:bodyPr wrap="square" rtlCol="0">
            <a:spAutoFit/>
          </a:bodyPr>
          <a:lstStyle/>
          <a:p>
            <a:r>
              <a:rPr lang="es-ES" sz="2000" dirty="0">
                <a:latin typeface="Times New Roman" panose="02020603050405020304" pitchFamily="18" charset="0"/>
                <a:cs typeface="Times New Roman" panose="02020603050405020304" pitchFamily="18" charset="0"/>
              </a:rPr>
              <a:t>Suministrada por el ayuntamiento de Madrid, en formato PDF. Muestra en cada página la información correspondiente a un parque de Madrid. Los datos no tienen ningún tipo de estructura.</a:t>
            </a:r>
          </a:p>
          <a:p>
            <a:r>
              <a:rPr lang="es-ES" sz="2000" dirty="0">
                <a:latin typeface="Times New Roman" panose="02020603050405020304" pitchFamily="18" charset="0"/>
                <a:cs typeface="Times New Roman" panose="02020603050405020304" pitchFamily="18" charset="0"/>
              </a:rPr>
              <a:t>A continuación, se muestra parte de cómo está constituida la fuente de datos.</a:t>
            </a:r>
          </a:p>
        </p:txBody>
      </p:sp>
      <p:pic>
        <p:nvPicPr>
          <p:cNvPr id="2" name="Imagen 1" descr="Una captura de pantalla de una computadora&#10;&#10;Descripción generada automáticamente con confianza media">
            <a:extLst>
              <a:ext uri="{FF2B5EF4-FFF2-40B4-BE49-F238E27FC236}">
                <a16:creationId xmlns:a16="http://schemas.microsoft.com/office/drawing/2014/main" id="{1E311A90-3EDD-2B3D-D929-F94BD0F5A0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74532" y="1416660"/>
            <a:ext cx="4169950" cy="5236763"/>
          </a:xfrm>
          <a:prstGeom prst="rect">
            <a:avLst/>
          </a:prstGeom>
          <a:noFill/>
          <a:ln>
            <a:noFill/>
          </a:ln>
        </p:spPr>
      </p:pic>
    </p:spTree>
    <p:extLst>
      <p:ext uri="{BB962C8B-B14F-4D97-AF65-F5344CB8AC3E}">
        <p14:creationId xmlns:p14="http://schemas.microsoft.com/office/powerpoint/2010/main" val="975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nología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Office_9533260_TF02787990_TF02787990.potx" id="{711CCDD4-BD90-4388-A31E-EA977055FCFF}" vid="{C5F9FE6A-8390-4E5A-B0DB-91EA047CC61C}"/>
    </a:ext>
  </a:extLst>
</a:theme>
</file>

<file path=ppt/theme/theme2.xml><?xml version="1.0" encoding="utf-8"?>
<a:theme xmlns:a="http://schemas.openxmlformats.org/drawingml/2006/main" name="Tema de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Tema de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0.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1.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2.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3.png"/></Relationships>
</file>

<file path=ppt/webextensions/webextension1.xml><?xml version="1.0" encoding="utf-8"?>
<we:webextension xmlns:we="http://schemas.microsoft.com/office/webextensions/webextension/2010/11" id="{E4C7D834-E576-4C2A-A13A-41CF48DABAC6}">
  <we:reference id="wa200003233" version="2.0.0.3" store="es-ES" storeType="OMEX"/>
  <we:alternateReferences>
    <we:reference id="WA200003233" version="2.0.0.3" store="WA200003233" storeType="OMEX"/>
  </we:alternateReferences>
  <we:properties>
    <we:property name="backgroundColor" value="&quot;#FFFFFF&quot;"/>
    <we:property name="bookmark" value="&quot;H4sIAAAAAAAAA+1aS2/jNhD+KwEvuWgLUbIlO7fESdFHtgiSID0UOVDkWOauLKoklY278E/qoehPyB/rkJI3duw8mrrF1pHhgzSk5vHNkPPp8ZkIaaqCzX5iUyAH5D3TnAml9ygJSNnIjpT6OGX64yCjY+in/WHUG9NBNIiADXCWqqxUpSEHn4llOgd7JU3NCqcQhb9cB4QVxRnL3dmYFQYCUoE2qmSF/A2ayThkdQ3zgMBtVSjNnMoLyyw4tTc4Hc/RFfpNjBYZt/IGLoDbRnoOldJ2cR4Q0xx5l1bHnDJvcKRKy2SJip0si2hGo5BCKqJe1KPAosTJx7Kwiymzk9tKYzwY5axysByKG1ZyEMQ7rcGY1sJ3EjTCOJmdwg0UTnKyeXx96EwrxMbOrpiWDQaq1hzWJzbycxj7odJKi9rIxQTAUjJHHNt8ekVc3v3pcFloR/kY+IT5iUvekB/c4a/13e9sT8Cen2P8pDYScnj3h/KCifo00oD5EeQgnAdfQBmhKFdacla8JVwutcRqtxo6cNbBeQ/mSVje4kI6xqHXgXKY5xpyttjOVqMZqaKebpA/G+VSRCM2ZWZP8bpiovX627ps98/w6/T5UllWOKi988/7fI0SI8u8aPvPfWO4bEJhOHc0Ydq6Bpd9wPbhusB80XvQ9IelJtMu7JlvDztctYvtf6eDXNnLdzrSdmPe6RjbjfZ67oQ05Gkc91nEaIyUL0yHMOh4XsfzOp7X8bw3x/O+L9GAUR1b6thSx5Y6trTOloYcgIcJ7ae8lwzCLO1F444tdWypIwS7SQj+jw9+Xk5ivgZvt/6YyrKsgJPbh7RLaQH6qCFYx1IvXn7Q4LF1tHvrrN2TXSsLSDpIhzQWnIuER0m/R5MefbaTPbVpb6MY7gP7m0k3heSgV3JOpqBzD34OJUJT+ECqxpgEcx/s6tHV4s1ahJWo1dRf1ibEoIWHIQSk8QG9DMjPE0Da564YqVJI+wWbaYW5NA/PfpSl8IZOYWxfDOKirIh5HL9zmU+8xlNpm+AxMlbU7jKBsFqkqPtRGIXvaPguii7D8MD/912BNGzHxYNT2QbcjMUbm+P2VST4InmdpYBMlXhOy/4R2E8A5b1vL1/O26xKB8jGuzfvqGnTvj177QM6kYQpjSHiNE5TntAIstdTzn+pKW5zuT5Sc68slP8iYWuANJmD/rCfxMMB1j7tZXjnEMM/eIW+dWrwtnO2BEWTLR4KHkIa97OQ8mwokqzv9Tz9lMf7d1Rb67+yWGIc/rcZLFVbUzEOZ6yEDaAhWKwULitPAue/G1narf8C+fiiabciAAA=&quot;"/>
    <we:property name="creatorSessionId" value="&quot;599b98cb-9550-4a63-b1b2-a103360ded7e&quot;"/>
    <we:property name="creatorTenantId" value="&quot;ced2c552-7d1f-4731-aa3a-2f0ec9629e26&quot;"/>
    <we:property name="creatorUserId" value="&quot;10030000ACA4F13A&quot;"/>
    <we:property name="datasetId" value="&quot;648573da-a4ab-4ee0-b28b-1adee689c1c8&quot;"/>
    <we:property name="embedUrl" value="&quot;/reportEmbed?reportId=91570f5b-42ef-43f4-b48b-8a62b9304192&amp;config=eyJjbHVzdGVyVXJsIjoiaHR0cHM6Ly9XQUJJLU5PUlRILUVVUk9QRS1yZWRpcmVjdC5hbmFseXNpcy53aW5kb3dzLm5ldCIsImVtYmVkRmVhdHVyZXMiOnsibW9kZXJuRW1iZWQiOnRydWUsInVzYWdlTWV0cmljc1ZOZXh0Ijp0cnVlfX0%3D&amp;disableSensitivityBanner=true&quot;"/>
    <we:property name="initialStateBookmark" value="&quot;H4sIAAAAAAAAA+1azW7bMAx+lUKXXYLBshO76S1NO2zrL9qil6EYaIlJVKiWJ8ttsyKPtMOwR+iLTZKdLV1/12VDl/gWkwR/PkokReSKcFHkEsa7cIZkjeyAZsCVXqGkRbKKtr63t7XTO9j6uNvb2bRklRuhsoKsXREDeojmWBQlSKfBEj+ctAhIuQ9D9zUAWWCL5KgLlYEUn7EStiyjS5y0CF7mUmlwKg8NGHRqz624/ba26evIWgRmxDkeIjMV9QBzpc30u0WK6pd36SbPKfMG+yozIDKr2NHSkKY0DCgmPGyHbYoQxo4+ENJMRcabl7m28dgox7nDocfPIWPIiXdaY1HUFt4K1Ba30Xgbz1E6yubd/Nusfa0sNmZ8DFpUGKhSM7wtWNEPcOBZmRHGaiOHI0RDycTiWCfQK2Li+pvDZard0gfIRuAFZ7wh793PT+X1F1jhuOJlCi9UR0J611+VJ4zURV+jzQ8na8Gk9QOUviUNlRYM5DLhcqSFPe1GYwPObXB2sHgQlmW8SBuW9TxQesOhxiFMy9nNaPpKlmd30B+NciaiPpxBsaJYmQOvvX5TZnX9DF6mz0fKgHRQe+cf9/nEUgqRDWXdf342hqMqFLCy/RFo4xpcemrbh+sCk2nvsaZPZ5pMfbHHvj0s8Kmdlv+FDvJGLV/oSOvCvNAx1oX2ZOKIXYbIgph2EtaOV4M0aYeDZs5r5rxmlGlGmZfi87vMGijUf+Lt3AcvA6nEzctfxy6lOer1asDaEHr6nKet++7R4t2zuia7VtYiyWrSpRFnjMcsjDttGrfpo53soaI9j8PwM7DfTHohBUN9I+fkDPXQg8/BgI8irywJrPiKezb6IK/ItrCBV7qPQZZO7at1NBeI2SsHWw3cUw/SPPGYnNzzbvCOFt6Xedqrhh3K4yChEYaMRknCYhpi+vxh5y+V45d7UP5Fwm4BUmUOO91OHHVXgzCg7dTOrBH+wTpy7k1puXM2A0WVLRZwFmASddKAsrTL47Tj9Ty8X/D+rZfG+I31TK/zVzdgSRR1IAQahTQNki6uNu+U5p3S7KObR9zSPeKe/iBqtrrNVrfZ6i7ZVtcPTHeNlqo0RQ4M9yHDO0ZMW8Ug465wPDhm+n8sEG/ElhKRysfmUvc/hh8j6WTyHckbY7hSIQAA&quot;"/>
    <we:property name="isFiltersActionButtonVisible" value="true"/>
    <we:property name="isFooterCollapsed" value="true"/>
    <we:property name="pageDisplayName" value="&quot;Descriptivo&quot;"/>
    <we:property name="pageName" value="&quot;ReportSection&quot;"/>
    <we:property name="pptInsertionSessionID" value="&quot;DA7FD4EC-7ED0-4AEC-B8AD-CA81D3A2442D&quot;"/>
    <we:property name="reportEmbeddedTime" value="&quot;2023-09-04T11:31:59.994Z&quot;"/>
    <we:property name="reportName" value="&quot;decriptivo-covid&quot;"/>
    <we:property name="reportState" value="&quot;CONNECTED&quot;"/>
    <we:property name="reportUrl" value="&quot;/groups/me/reports/91570f5b-42ef-43f4-b48b-8a62b9304192/ReportSection?experience=power-bi&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30DE584A-B15D-4F18-9052-D7AA35230179}">
  <we:reference id="wa200003233" version="2.0.0.3" store="es-ES" storeType="OMEX"/>
  <we:alternateReferences>
    <we:reference id="WA200003233" version="2.0.0.3" store="WA200003233" storeType="OMEX"/>
  </we:alternateReferences>
  <we:properties>
    <we:property name="backgroundColor" value="&quot;#FFFFFF&quot;"/>
    <we:property name="bookmark" value="&quot;H4sIAAAAAAAAA+1Y3W7aMBR+lcjS1E1CU0JIgF5MKpSpmrqqKlNvJi5O7BNwa+LMcWhZxSPtYs/QF5vtACtboavaSnRC4iI+ts/5znf+Qm4I40UuYHoCYyT75DMoCkwqLyA1klWyjpSXY1CX9QhCbAaADDA0v3YagTklc81lVpD9G6JBDVGf86IEYRUa4ddBjYAQpzC0qxREgTWSoypkBoJ/x+qw2dKqxFmN4HUupAKrsq9Bo1U7McfN2kAJ3ofGIlDNJ9hHqivpGeZS6cW6RorqyUFa3bPKnMGuzDTwzCi2sqSdNmij1fZZmwUQJ/V2EFl5yoVeHJn2rnNl/DFeTnNLS9egG0rFKQjicCssirmRrhTl2D31VuR9WSqKZ5i6rUxzPTWajuQFBGRmvD9V0nDjhAe3P6WTjeRVV6Exxsi+P6st7R+wCWTUSP80fjAcKhzCwuHecyM7KceopMfQ6/OMY6GVLNyZj2U2p9nfcuDFErj3wYt83xvBYzzYFPojjsoU0Wh6jBMUf+Nd7j/elTtXXXp4n+z6W3n7o0I/t7gudQZGYhwfinnR/a6GL5Vb1FHcHYHStq6TC1M1NvnNPakYqs7U5f8hV4tyCmrPH6U5ekv3Jkvbw/NssGhJxouLO71nniYVa8/HzMCSQ9IQEqDNNKA+C5s0jv0m7HrWOmT90jxRjp6WGoT3dgTvXkXLcrhTbpGbObZrU9YtYeb2rkm9iiYFcYMGNG2whNWBpUmrGcRPalLbQ+gWNovdi9luvjxtvrx5jaD/JUUeHCoaEoG969WRYvU0YwTabqQ0CsIoTJFh/L+2sAdJKgSnqFY4IqZyh+5fOgMNjoO8ihTHal8yt42OohtyzA1tle5zEKVVu3dobjB5le3ZQeVmx5ph5W4Uzsr20FiNOowiakYc9bHVioD6tMHqD+bJ2hJ6yWmwJUHvoL5CfFTMX46VKoYBi5p+PUja0A7qQRinQd3V+kZ+wEHtlFq7j08r7cNpvY83WeoiB4qnkOE9/BneIGM2QBs5dJ/TlvzNZr8AcHSWMc4TAAA=&quot;"/>
    <we:property name="creatorSessionId" value="&quot;6d7dbe22-b73f-4fa3-850c-1af47c371322&quot;"/>
    <we:property name="creatorTenantId" value="&quot;ced2c552-7d1f-4731-aa3a-2f0ec9629e26&quot;"/>
    <we:property name="creatorUserId" value="&quot;10030000ACA4F13A&quot;"/>
    <we:property name="datasetId" value="&quot;62259d08-de63-41ef-82e3-81845f25d308&quot;"/>
    <we:property name="embedUrl" value="&quot;/reportEmbed?reportId=e1525ebd-6402-401b-aab2-40166b089a1a&amp;config=eyJjbHVzdGVyVXJsIjoiaHR0cHM6Ly9XQUJJLU5PUlRILUVVUk9QRS1yZWRpcmVjdC5hbmFseXNpcy53aW5kb3dzLm5ldCIsImVtYmVkRmVhdHVyZXMiOnsibW9kZXJuRW1iZWQiOnRydWUsInVzYWdlTWV0cmljc1ZOZXh0Ijp0cnVlfX0%3D&amp;disableSensitivityBanner=true&quot;"/>
    <we:property name="initialStateBookmark" value="&quot;H4sIAAAAAAAAA+1Y3WrbMBR+FSMY3SAMO4nz04tBkmaU9Zdm9GaEcSwdOyqq5cly2qzkkXaxZ+iLTZKTrNnaZKUtpCN31pF0zne+82f7hjCeZwImx3CJZJccgaLApPICUiFpKeuenBwcdc4Ovh53jvpGLDPNZZqT3RuiQSWoz3legLAajPDLsEJAiFNI7CoGkWOFZKhymYLg37E8bLa0KnBaIXidCanAqhxo0GjVjs1xsza2g/c1YxGo5mMcINWl9AwzqfR8XSF5+eQgLe9ZZc5gT6YaeGoUW1nUjuu03mr7rM0CaETVdhBaecyFnh+Z9K8zZfwxXk4yy0PPoEuk4hQEcbgV5vnMSE+K4tI99ZfkA1koimcYu61Ucz0xmvblBQRkarw/VdJw44Sd25/SyUbyqqfQGGNk159WFvY7bAwpNdI/jXeSRGECc4f7z43suLhEJT2G3oCnHHOtZO7OfCzSGc3+hgPPF8C9D17o+94IHuPBqtDvc1SmakaTQxyj+BvvYv/xrty56tLD+2TX34rbHyX6mcWHUmdoJMbxRMyK7nc1fC7doo7i3giUtnUdXZiqsclv7knFUHUnLv/3uJqXU1B5/ijN0Fu6V1naHJ6nw3lLMl5c3Ok9szQpWXs+ZoaWHBLXIALajAPqs1qTNhp+E7Y96yFkg8I8UY6elhqE93YE715Fy3K4Y26Rmzm2bVPWLWHm9rZJvYomBY06DWhcZxGrAoujVjNoPKlJbQ6hG9gsti9m2/nytPny5jWC/pcUWTtUNEQC+9fLI8XqaTYQaLse0zCohbUYGTb+1xa2lqRccIpqiSNiKjdxX+kMNDgOsjJSHMt9ydw2OopuyCE3tJW6z0EUVu3OnrnB5FW6YweVmx0PDCt3I3dWNofGctRhGFIz4qiPrVYI1Kd1Vl2bJw+W0EtOgw0Jehf1FeKjYv5yrJQxDFjY9KtB1IZ2UA1qjTioulpfyQ84qN1Ca/fzaal9OK338SYLnWdA8RRSvIc/wxukzAZoJYfud5p7DbWQuOlgay7Yn2wLvqfTXyNYuJnvEwAA&quot;"/>
    <we:property name="isFiltersActionButtonVisible" value="true"/>
    <we:property name="isFooterCollapsed" value="true"/>
    <we:property name="pageDisplayName" value="&quot;Descriptiva1&quot;"/>
    <we:property name="pageName" value="&quot;ReportSection&quot;"/>
    <we:property name="pptInsertionSessionID" value="&quot;DA7FD4EC-7ED0-4AEC-B8AD-CA81D3A2442D&quot;"/>
    <we:property name="reportEmbeddedTime" value="&quot;2023-09-04T11:34:08.825Z&quot;"/>
    <we:property name="reportName" value="&quot;incendios&quot;"/>
    <we:property name="reportState" value="&quot;CONNECTED&quot;"/>
    <we:property name="reportUrl" value="&quot;/groups/me/reports/e1525ebd-6402-401b-aab2-40166b089a1a/ReportSection?experience=power-bi&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E6269D44-0B89-4AEC-85CD-7B20DC4F4E5C}">
  <we:reference id="wa200003233" version="2.0.0.3" store="es-ES" storeType="OMEX"/>
  <we:alternateReferences>
    <we:reference id="WA200003233" version="2.0.0.3" store="WA200003233" storeType="OMEX"/>
  </we:alternateReferences>
  <we:properties>
    <we:property name="backgroundColor" value="&quot;#FFFFFF&quot;"/>
    <we:property name="bookmark" value="&quot;H4sIAAAAAAAAA91Zy27jNhT9FUGbSQFjRg/bkrNLbKcYzKQ14iBdFFlck9cyMzIpkJQTN/Cin9PFLAb9BP9YryQ7D3dcu4A7Y9Ur8pK6POe++PCjy4XJUpj/BFN0T91L0Ay40o7vNlxZyc6V+jQF/SmOm14cICL3IIC2HwTNFs1SmRVKGvf00bWgE7Q3wuSQFgpJ+Ottw4U0HUBS9MaQGmy4GWqjJKTiN6wm05DVOS4aLj5kqdJQqBxasFiondF06hMU/21IKwKzYoZDZLaSXmGmtF33G66pWiWk12OFsnLBrpIWhCTFhazVxFHUCb0obHu+xzpR5LUL+VikdjVlNO8/ZJr4EMt5VpilS+gSpQWD1C1xazRmtUhXpfm0bPVfyYcq1wyvcFwOSSvsnDQNJ4jWdxdEf6AVGaeU9k2GTGApnqj7rkZakLun3qLxhOGMz0Aykm4COEsSjQmsSfcPjo6aPGdMLP+Uzs8Py88JSuWcXMt3Z8sv6ody9kUuV1b3jpPDWZKD816SixlmFjg4J5fhvgRuSWKETNJVCD/H1nXFK6Xw6qa5IfXIK7hdNR2p7gS0LfJmdEdRWQQXaVKaoz6fl/HVE3odrkFjg95x2WRxu05G0nD3IutWuVHxOWwy3C6KoTYL2XgUeZ02jv2Qt4K2z484Y3cGi0kFQ/0qKtwpUjUtGhwslDyyai2B1bji5TCWNB/dj4KoV7pvIM0LtW969AVX9/INgVqUxtvisfIL85/5y2NtbDIf2jFjQTzmMY/8nf7aWhm+RaAf0oFUHCvP/M2HFf/XrZv1dkfZf6HVtPxstT8bWmGTWMOtMHhFOv4yoXKzcqPkwj5ZbJqBFmaz90FI4tdsuB9xbPc2bdUp4fxLq16JZGK3BGvoB3EUv235ndWv3XuK2rLUbMkDmZOhBetLviMbtizQ2CuTztHeI37zRPpng1bJFUcBCzzeYsAC9L1oDK3x902uPU4HR1Igv5Nbdxqo8iwLWp24FXXicRhzP2LtsDU64m2u9oe6oyCQToEt/5BOD50u6JGqIqMu6AmOc6FSAZoMH9QE9blQUzDPwD8kNQHeBRrnwOuCljKyKnrlBXwq5KpLFq9TjvZUAV0yAfXA2zdMaY3SLj+D05+JOtbF/gwypdfxchnWEfZAWSyiJq0RgfdG0adSGefkxzrFyyVtnHQKyGoIfaBoKtXHO3SWvz9vqLUDP1CjtIr8mkD/HzxqDpHRRcVq9fLwWCcC1xqkyUT9Kv2NYgd4NrYwSrH/sOcDsb/5QHzYC1719LL4+q1b5dZkwHAAEr9y+ybrg+S461Gm/EvoxTvPX1v1WESSGgAA&quot;"/>
    <we:property name="creatorSessionId" value="&quot;151d465f-6469-4a22-b96e-6a48bd911a4b&quot;"/>
    <we:property name="creatorTenantId" value="&quot;ced2c552-7d1f-4731-aa3a-2f0ec9629e26&quot;"/>
    <we:property name="creatorUserId" value="&quot;10030000ACA4F13A&quot;"/>
    <we:property name="datasetId" value="&quot;42961294-f45e-4a1d-aad1-607df732675f&quot;"/>
    <we:property name="embedUrl" value="&quot;/reportEmbed?reportId=d62bcf6b-b352-4a7d-bcdc-8951996f9db8&amp;config=eyJjbHVzdGVyVXJsIjoiaHR0cHM6Ly9XQUJJLU5PUlRILUVVUk9QRS1yZWRpcmVjdC5hbmFseXNpcy53aW5kb3dzLm5ldCIsImVtYmVkRmVhdHVyZXMiOnsibW9kZXJuRW1iZWQiOnRydWUsInVzYWdlTWV0cmljc1ZOZXh0Ijp0cnVlfX0%3D&amp;disableSensitivityBanner=true&quot;"/>
    <we:property name="initialStateBookmark" value="&quot;H4sIAAAAAAAAA91Z3W4iNxR+ldHcbCqh7QwEBnJHgFSrLBsUouzFKqoO9mFwNNgj20PCRlz0cXqxF1UfgRfrmTEkG7oUKtFdplzZx57j7zt//uHJ58KkCcw/wBT9M78PmgFX2gv9ii+d7Pzq6rLfvr789UO73yOxSq1Q0vhnT74FHaO9FSaDJNdAwk93FR+SZABx3htDYrDip6iNkpCIz+gm05DVGS4qPj6midKQqxxasJirndF06tPa4dsarQjMihkOkVknvcZUabvuV3zjWgWk12O5smLBjpIWhCTFuax+iqOoVQuiWiMIA9aKoqCRy8cisaspo3nvMdXEh1jO09wOHUIXKy0YJH6BW6Mxq0U6KsmmRav3Sj5UmWZ4jeNiSFph56RpOEG0ob8g+gOtyDiFtGdSZAIL8UQ9dDTSgtw/CxaVZwxtPgPJSLoJoB3HGmNYk+4dHB01ecaYWP4pvavH5ZcYpfJObuTP7eUf6qdi9kUmV1YPjpNDO87AeyfJxQxTCxy8k35tXwJ3JDFCxskqhF9i68bxSii8OklmSD1yB7ejpiPVmYC2ed6M7ikq8+AiTUpz1OfzIr66Qq/DtVrZoHdcNlncrZORNNx/lXWr3HB8DpsMd4t8qMFqbDyKglYDx2GN16uNkB9xxu4MFpMIhvpVVPhTpGqaNzhYKHikbi2BblzxYhgLmk/+e0HUne5bSLJc7ZsufcHVg3xDoBaF8bZ4rPjC/Gf+ClgDT1kIjSZj1eaYN3kU7vTX1srwPQL9kA6k4ug88zcfOv6vW7fr7Y6y/0KrafHZakM2tMImsYrvMAR5On6cULlZuVFyYZ8tNk1BC7PZuxSS+J1W/Pc4tnub1nUKOP/SqtcintgtwVoLq82o+bYetla/Rvc5aotSsyUPZEaGFqwn+Y5s2LJAZa9MOkf7gPjdE+mfDeqSqxlVWTXgdQasimEQjaE+/rHJtcfp4EgK5A9y604DOc+yar3VrEet5rjW5GHEGrX66Ii3udIf6o6CQDIFtvxdel30OqBHykVGWdATHO9CJQI0Gb5aEtTnQk3BvAC/jEsCvAM0zoGXBS1lpCt6xQV8KuSqSxYvU452VQ5dMgHlwNszTGmN0i6/gNebiTLWxd4MUqXX8dKvlRH2QFnMoyYpEYF3RtGnUhnv5JcyxUufNk46BaQlhD5QNJXq4z16y99eNtTSgR+oUeIivyTQ/wePmkNkdFGxWn19eCwTgRsN0qSifJX+VrEDPBtbGCXYe9zzgTjcfCA+7AXPPb0svn3rVpk1KTAcgMRv3L7J+iA57nqUyf/3ca8wZAZB3Pecv8L2F60WXjuyGgAA&quot;"/>
    <we:property name="isFiltersActionButtonVisible" value="true"/>
    <we:property name="isFooterCollapsed" value="true"/>
    <we:property name="pageDisplayName" value="&quot;Descriptivo&quot;"/>
    <we:property name="pageName" value="&quot;ReportSection&quot;"/>
    <we:property name="pptInsertionSessionID" value="&quot;DA7FD4EC-7ED0-4AEC-B8AD-CA81D3A2442D&quot;"/>
    <we:property name="reportEmbeddedTime" value="&quot;2023-09-04T11:36:05.574Z&quot;"/>
    <we:property name="reportName" value="&quot;descriptivo-bosque&quot;"/>
    <we:property name="reportState" value="&quot;CONNECTED&quot;"/>
    <we:property name="reportUrl" value="&quot;/groups/me/reports/d62bcf6b-b352-4a7d-bcdc-8951996f9db8/ReportSection?experience=power-bi&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09D146AC-B319-4F4C-9CC5-23302D606ACC}">
  <we:reference id="wa200003233" version="2.0.0.3" store="es-ES" storeType="OMEX"/>
  <we:alternateReferences>
    <we:reference id="WA200003233" version="2.0.0.3" store="WA200003233" storeType="OMEX"/>
  </we:alternateReferences>
  <we:properties>
    <we:property name="backgroundColor" value="&quot;#FFFFFF&quot;"/>
    <we:property name="bookmark" value="&quot;H4sIAAAAAAAAA+1XXU/bMBT9K8gvbFI0NaEfKW/QgaaJTRWdeJkqdOvcpAbXzhynkKH8pP2K/bFdOy0rrMA0la1Ie4uP7XvPufa5dW9YIopcQvURZsj22QcwHBJtdkIWMNVgh1pfzsBcdlIOcbfHU96PU2wnHcQ2rdK5FVoVbP+GWTAZ2jNRlCBdQAI/jwMGUg4hc6MUZIEBy9EUWoEUX7FZTFPWlFgHDK9zqQ24kCMLFl3YOS2nMVEJ3+xRRuBWzHGE3DboKeba2OU4YEXz5SndnXPBfMKBVhaEosAOS/px1On0onaUtBKIwx70IoenQtrFkkl1dJ0b0kMqq9yV5SCZg+KYME/aYFEsMgy0LGf+6+gOPtKl4XiKqZ9SVtiKwoymiDZkNWkfGk2V8ei1B6b6amCQqpCw/VYdPJ36IMsMZrDUerRxXpUHjku1qGdrO2nOENTLYXrOxbnUV2heFuUyz3+H8piQQqhMLrz+04SfGiWSfDiYgrGumUwuyKrOcbRLmwTNYeVN91aYpYej4B75f624Hi97Eu25WGk+A6pBpk2jYFNtYVw7ELHLJ13ejfpR1Kem3IvT+O+2rJ1X0ettbVvruA31RAJ3mzfhsncCDf1WTqsTnKP8ld3t/B8SX9nPjpFPYee9A76U37+BX7DIu7bkG7dceN9ym7wwrtyP5dqqUj+f1x8qT+P3dBJjSk+UNETgnJ4pvBtup9+fvHyFFJza6OrNow5LL0f/FAMLXkLeZBHYzOvET6NXeMNOBKluYp+BLF3Y3UO0V4hq152SL9sDJ+U3FM90ThFCK+TYm3TS9h7v9pO9cAvO6W7v+39eq/UY+/T1enm6tEUOHIegcI1MkgcqcXV8VKr/23Mrs65/ANgO+7x2DQAA&quot;"/>
    <we:property name="creatorSessionId" value="&quot;3de975c6-a964-4153-ad80-67218379003f&quot;"/>
    <we:property name="creatorTenantId" value="&quot;ced2c552-7d1f-4731-aa3a-2f0ec9629e26&quot;"/>
    <we:property name="creatorUserId" value="&quot;10030000ACA4F13A&quot;"/>
    <we:property name="datasetId" value="&quot;200192fb-30f2-44a7-b53b-0a512fd9fdf2&quot;"/>
    <we:property name="embedUrl" value="&quot;/reportEmbed?reportId=7394c269-0a24-4752-b292-1bdc90b29e8f&amp;config=eyJjbHVzdGVyVXJsIjoiaHR0cHM6Ly9XQUJJLU5PUlRILUVVUk9QRS1yZWRpcmVjdC5hbmFseXNpcy53aW5kb3dzLm5ldCIsImVtYmVkRmVhdHVyZXMiOnsibW9kZXJuRW1iZWQiOnRydWUsInVzYWdlTWV0cmljc1ZOZXh0Ijp0cnVlfX0%3D&amp;disableSensitivityBanner=true&quot;"/>
    <we:property name="initialStateBookmark" value="&quot;H4sIAAAAAAAAA+1XXU/bMBT9K8gvbFI0NQH6wVvbFU3jq6ITL1NV3Tg3qZGJM8cpZFV+0n7F/tiunZYVVmCaylakvcXH9r33HOfcOHMWiTyTUJ7BNbJDdgqaQ6T0js88ltZY7/z8+LR7cTw5654OCFaZESrN2eGcGdAJmkuRFyBtBAI/jz0GUg4hsaMYZI4ey1DnKgUpvmK9mKaMLrDyGN5mUmmwIUcGDNqwM1pOY8rtv9ujjMCNmOEIuanRC8yUNsuxx/L6yZV0f84Gcwn7KjUgUgpssajTDg4OWsF+EDUiaPstaAUWj4U0iyVhObjNNPEhlmVmdehGM0g5RswVrTHPFxn6ShbX7mlwDx+pQnO8wNhNpUaYksKMpojGZxVxH2pFyjj01gFTddPXSCpE7LBRec+n7iaJxgSWXAcbr6t0wFGRLvRsbGeZ1wjp66l0wsVEqhvUr6vkIst+p+QxIblIE7nw+k8TfqqZSPJhfwra2GYSXpFVreNol9IR6l7pTPde6KWHA+9B8f+acTVe9iTac7XSfPqkQaJ0zWBTbWFcWRCxycMmbwadIOg0W7zVjtt/t2XtvAnebmvbWlfbUIUSuN28CZd9EKjp4zgtT3CG8tfq7ub/sPCV/ewI+RR2PlrgS/H9G7gFi7xrJd+45fyHltvkC2PlfirXVkn9cl5/TJ7a73HYxpiuKLGPwDldU3jT306/P/vy5VJwaqOrbx51WLo5uqsYGHAUsjqLwHpeRW4aHcM5OxHEuo59CbKwYXd7aG4Q0117Sk62R07Kbchf6JwChIbPsRUexPt7vNmJ9vwtOKf7ve//ea3qMXbpq/X0VGHyDDgOIcU1NIkepJHV8Umq7rfHdTqrrAjlc9rYn6E7WarqB1MrXtuXDQAA&quot;"/>
    <we:property name="isFiltersActionButtonVisible" value="true"/>
    <we:property name="isFooterCollapsed" value="true"/>
    <we:property name="pageDisplayName" value="&quot;Regresion&quot;"/>
    <we:property name="pageName" value="&quot;ReportSection&quot;"/>
    <we:property name="pptInsertionSessionID" value="&quot;DA7FD4EC-7ED0-4AEC-B8AD-CA81D3A2442D&quot;"/>
    <we:property name="reportEmbeddedTime" value="&quot;2023-09-04T11:37:27.948Z&quot;"/>
    <we:property name="reportName" value="&quot;poblacion&quot;"/>
    <we:property name="reportState" value="&quot;CONNECTED&quot;"/>
    <we:property name="reportUrl" value="&quot;/groups/me/reports/7394c269-0a24-4752-b292-1bdc90b29e8f/ReportSection?experience=power-bi&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de líneas de triple circuito (panorámica)</Template>
  <TotalTime>2421</TotalTime>
  <Words>4781</Words>
  <Application>Microsoft Office PowerPoint</Application>
  <PresentationFormat>Personalizado</PresentationFormat>
  <Paragraphs>654</Paragraphs>
  <Slides>35</Slides>
  <Notes>35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35</vt:i4>
      </vt:variant>
    </vt:vector>
  </HeadingPairs>
  <TitlesOfParts>
    <vt:vector size="43" baseType="lpstr">
      <vt:lpstr>Arial</vt:lpstr>
      <vt:lpstr>Calibri</vt:lpstr>
      <vt:lpstr>Cambria Math</vt:lpstr>
      <vt:lpstr>Söhne</vt:lpstr>
      <vt:lpstr>Times</vt:lpstr>
      <vt:lpstr>Times New Roman</vt:lpstr>
      <vt:lpstr>Wingdings</vt:lpstr>
      <vt:lpstr>Tecnología 16x9</vt:lpstr>
      <vt:lpstr>    Trabajo Fin de Grado</vt:lpstr>
      <vt:lpstr>Índice de la Presentación.  Capítulos:</vt:lpstr>
      <vt:lpstr>Introducción.</vt:lpstr>
      <vt:lpstr>Introducción.</vt:lpstr>
      <vt:lpstr>Fuentes de Datos Abiertas.</vt:lpstr>
      <vt:lpstr>Fuentes de Datos Abiertas.</vt:lpstr>
      <vt:lpstr>Fuentes de Datos Abiertas.</vt:lpstr>
      <vt:lpstr>Fuentes de Datos Abiertas.</vt:lpstr>
      <vt:lpstr>Fuentes de Datos Abiertas.</vt:lpstr>
      <vt:lpstr>Fuentes de Datos Abiertas.</vt:lpstr>
      <vt:lpstr>Proceso ETL. </vt:lpstr>
      <vt:lpstr>Proceso ETL. </vt:lpstr>
      <vt:lpstr>Proceso ETL. </vt:lpstr>
      <vt:lpstr>Proceso ETL. </vt:lpstr>
      <vt:lpstr>Proceso ETL. </vt:lpstr>
      <vt:lpstr>Análisis de Datos. </vt:lpstr>
      <vt:lpstr>Análisis de Datos. </vt:lpstr>
      <vt:lpstr>Análisis de Datos. </vt:lpstr>
      <vt:lpstr>Análisis de Datos. </vt:lpstr>
      <vt:lpstr>Análisis de Datos. </vt:lpstr>
      <vt:lpstr>Análisis de Datos. </vt:lpstr>
      <vt:lpstr>Análisis de Datos. </vt:lpstr>
      <vt:lpstr>Análisis de Datos. </vt:lpstr>
      <vt:lpstr>Análisis de Datos. </vt:lpstr>
      <vt:lpstr>Análisis de Datos. </vt:lpstr>
      <vt:lpstr>Análisis de Datos. </vt:lpstr>
      <vt:lpstr>Análisis de Datos. </vt:lpstr>
      <vt:lpstr>Análisis de Datos. </vt:lpstr>
      <vt:lpstr>Análisis de Datos. </vt:lpstr>
      <vt:lpstr>Visualización en PowerBi. </vt:lpstr>
      <vt:lpstr>Visualización en PowerBi. </vt:lpstr>
      <vt:lpstr>Visualización en PowerBi. </vt:lpstr>
      <vt:lpstr>Visualización en PowerBi. </vt:lpstr>
      <vt:lpstr>Conclusiones y Líneas Futuras. </vt:lpstr>
      <vt:lpstr>¡¡¡ Muchas Gracias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Trabajo Fin de Grado</dc:title>
  <dc:creator>marcos navarro juan</dc:creator>
  <cp:lastModifiedBy>marcos navarro juan</cp:lastModifiedBy>
  <cp:revision>17</cp:revision>
  <dcterms:created xsi:type="dcterms:W3CDTF">2023-09-02T17:43:18Z</dcterms:created>
  <dcterms:modified xsi:type="dcterms:W3CDTF">2023-09-08T16:36:37Z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